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handoutMasterIdLst>
    <p:handoutMasterId r:id="rId21"/>
  </p:handoutMasterIdLst>
  <p:sldIdLst>
    <p:sldId id="256" r:id="rId2"/>
    <p:sldId id="274" r:id="rId3"/>
    <p:sldId id="273" r:id="rId4"/>
    <p:sldId id="275" r:id="rId5"/>
    <p:sldId id="276" r:id="rId6"/>
    <p:sldId id="264" r:id="rId7"/>
    <p:sldId id="263" r:id="rId8"/>
    <p:sldId id="269" r:id="rId9"/>
    <p:sldId id="270" r:id="rId10"/>
    <p:sldId id="271" r:id="rId11"/>
    <p:sldId id="265" r:id="rId12"/>
    <p:sldId id="259" r:id="rId13"/>
    <p:sldId id="267" r:id="rId14"/>
    <p:sldId id="277" r:id="rId15"/>
    <p:sldId id="268" r:id="rId16"/>
    <p:sldId id="272" r:id="rId17"/>
    <p:sldId id="257" r:id="rId18"/>
    <p:sldId id="278"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06B1A-5D46-45F9-8922-3CBFCE0CFF1B}"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9AD06AE5-EDE1-486B-8D34-20285880C6F1}">
      <dgm:prSet phldrT="[Text]"/>
      <dgm:spPr/>
      <dgm:t>
        <a:bodyPr/>
        <a:lstStyle/>
        <a:p>
          <a:r>
            <a:rPr lang="en-US" dirty="0" smtClean="0"/>
            <a:t>Student</a:t>
          </a:r>
          <a:endParaRPr lang="en-US" dirty="0"/>
        </a:p>
      </dgm:t>
    </dgm:pt>
    <dgm:pt modelId="{E98E5E68-3388-4B88-96DB-ADA714EBD20E}" type="parTrans" cxnId="{36636F29-A742-46FB-8DDF-B1D9A15B01D8}">
      <dgm:prSet/>
      <dgm:spPr/>
      <dgm:t>
        <a:bodyPr/>
        <a:lstStyle/>
        <a:p>
          <a:endParaRPr lang="en-US"/>
        </a:p>
      </dgm:t>
    </dgm:pt>
    <dgm:pt modelId="{1A3A0950-2865-4C85-A173-9ECEAE952872}" type="sibTrans" cxnId="{36636F29-A742-46FB-8DDF-B1D9A15B01D8}">
      <dgm:prSet/>
      <dgm:spPr/>
      <dgm:t>
        <a:bodyPr/>
        <a:lstStyle/>
        <a:p>
          <a:endParaRPr lang="en-US"/>
        </a:p>
      </dgm:t>
    </dgm:pt>
    <dgm:pt modelId="{0CCBA1F4-DCC3-4E1B-A817-B99E1FB00153}">
      <dgm:prSet phldrT="[Text]"/>
      <dgm:spPr/>
      <dgm:t>
        <a:bodyPr/>
        <a:lstStyle/>
        <a:p>
          <a:r>
            <a:rPr lang="en-US" dirty="0" smtClean="0"/>
            <a:t>Racial/Ethnic</a:t>
          </a:r>
          <a:endParaRPr lang="en-US" dirty="0"/>
        </a:p>
      </dgm:t>
    </dgm:pt>
    <dgm:pt modelId="{6878B816-CE2E-4BF3-917B-42988D9FF5F3}" type="parTrans" cxnId="{9B1B53A9-8474-4E62-AC5A-41197F748585}">
      <dgm:prSet/>
      <dgm:spPr/>
      <dgm:t>
        <a:bodyPr/>
        <a:lstStyle/>
        <a:p>
          <a:endParaRPr lang="en-US"/>
        </a:p>
      </dgm:t>
    </dgm:pt>
    <dgm:pt modelId="{4FE22194-F7D6-477E-BEA1-9AD49162B2E3}" type="sibTrans" cxnId="{9B1B53A9-8474-4E62-AC5A-41197F748585}">
      <dgm:prSet/>
      <dgm:spPr/>
      <dgm:t>
        <a:bodyPr/>
        <a:lstStyle/>
        <a:p>
          <a:endParaRPr lang="en-US"/>
        </a:p>
      </dgm:t>
    </dgm:pt>
    <dgm:pt modelId="{6140C2BA-4805-41FE-9284-12F4FD9AA5C5}">
      <dgm:prSet phldrT="[Text]"/>
      <dgm:spPr/>
      <dgm:t>
        <a:bodyPr/>
        <a:lstStyle/>
        <a:p>
          <a:r>
            <a:rPr lang="en-US" dirty="0" smtClean="0"/>
            <a:t>Marital /Family Status</a:t>
          </a:r>
          <a:endParaRPr lang="en-US" dirty="0"/>
        </a:p>
      </dgm:t>
    </dgm:pt>
    <dgm:pt modelId="{6B5C47C9-1261-4E7D-85BC-0B6E8779BE03}" type="parTrans" cxnId="{25CFE266-DC60-4A0F-8BF0-EB36FE1EAF34}">
      <dgm:prSet/>
      <dgm:spPr/>
      <dgm:t>
        <a:bodyPr/>
        <a:lstStyle/>
        <a:p>
          <a:endParaRPr lang="en-US"/>
        </a:p>
      </dgm:t>
    </dgm:pt>
    <dgm:pt modelId="{61F38320-C5DE-41E5-9908-4064D03B1CA6}" type="sibTrans" cxnId="{25CFE266-DC60-4A0F-8BF0-EB36FE1EAF34}">
      <dgm:prSet/>
      <dgm:spPr/>
      <dgm:t>
        <a:bodyPr/>
        <a:lstStyle/>
        <a:p>
          <a:endParaRPr lang="en-US"/>
        </a:p>
      </dgm:t>
    </dgm:pt>
    <dgm:pt modelId="{64F4BD68-90CB-4C6D-922A-B62D19811CE8}">
      <dgm:prSet phldrT="[Text]"/>
      <dgm:spPr/>
      <dgm:t>
        <a:bodyPr/>
        <a:lstStyle/>
        <a:p>
          <a:r>
            <a:rPr lang="en-US" dirty="0" smtClean="0"/>
            <a:t>Socio-Economic Status</a:t>
          </a:r>
          <a:endParaRPr lang="en-US" dirty="0"/>
        </a:p>
      </dgm:t>
    </dgm:pt>
    <dgm:pt modelId="{6070B2FF-63E9-41FC-949D-16A7CD5A56E5}" type="parTrans" cxnId="{39CD50BC-6584-493D-90CB-0B8144940950}">
      <dgm:prSet/>
      <dgm:spPr/>
      <dgm:t>
        <a:bodyPr/>
        <a:lstStyle/>
        <a:p>
          <a:endParaRPr lang="en-US"/>
        </a:p>
      </dgm:t>
    </dgm:pt>
    <dgm:pt modelId="{9208C46C-780E-4CC7-8E12-BBEF88A71987}" type="sibTrans" cxnId="{39CD50BC-6584-493D-90CB-0B8144940950}">
      <dgm:prSet/>
      <dgm:spPr/>
      <dgm:t>
        <a:bodyPr/>
        <a:lstStyle/>
        <a:p>
          <a:endParaRPr lang="en-US"/>
        </a:p>
      </dgm:t>
    </dgm:pt>
    <dgm:pt modelId="{FD28122F-C4EC-472A-A1B0-2F4DDF9716F8}">
      <dgm:prSet phldrT="[Text]"/>
      <dgm:spPr/>
      <dgm:t>
        <a:bodyPr/>
        <a:lstStyle/>
        <a:p>
          <a:r>
            <a:rPr lang="en-US" dirty="0" smtClean="0"/>
            <a:t>Religion</a:t>
          </a:r>
          <a:endParaRPr lang="en-US" dirty="0"/>
        </a:p>
      </dgm:t>
    </dgm:pt>
    <dgm:pt modelId="{32EB1D05-1E56-4443-8688-6BEE63C989A8}" type="parTrans" cxnId="{3CBC5372-FDC7-47D4-A34E-986DC20D7E36}">
      <dgm:prSet/>
      <dgm:spPr/>
      <dgm:t>
        <a:bodyPr/>
        <a:lstStyle/>
        <a:p>
          <a:endParaRPr lang="en-US"/>
        </a:p>
      </dgm:t>
    </dgm:pt>
    <dgm:pt modelId="{58FEC30B-562F-46D8-89F5-26FEEDA58E90}" type="sibTrans" cxnId="{3CBC5372-FDC7-47D4-A34E-986DC20D7E36}">
      <dgm:prSet/>
      <dgm:spPr/>
      <dgm:t>
        <a:bodyPr/>
        <a:lstStyle/>
        <a:p>
          <a:endParaRPr lang="en-US"/>
        </a:p>
      </dgm:t>
    </dgm:pt>
    <dgm:pt modelId="{478F5CCA-82FA-473E-83D0-4873220B4553}">
      <dgm:prSet/>
      <dgm:spPr/>
      <dgm:t>
        <a:bodyPr/>
        <a:lstStyle/>
        <a:p>
          <a:r>
            <a:rPr lang="en-US" dirty="0" smtClean="0"/>
            <a:t>Age</a:t>
          </a:r>
          <a:endParaRPr lang="en-US" dirty="0"/>
        </a:p>
      </dgm:t>
    </dgm:pt>
    <dgm:pt modelId="{324120F9-6F9E-49CD-AA34-7EF4D0DF4EBB}" type="parTrans" cxnId="{95514675-FC02-4A53-90F2-7A201BC965A9}">
      <dgm:prSet/>
      <dgm:spPr/>
      <dgm:t>
        <a:bodyPr/>
        <a:lstStyle/>
        <a:p>
          <a:endParaRPr lang="en-US"/>
        </a:p>
      </dgm:t>
    </dgm:pt>
    <dgm:pt modelId="{19EE7CA6-F84F-43A6-B7A7-841F54E3C1CA}" type="sibTrans" cxnId="{95514675-FC02-4A53-90F2-7A201BC965A9}">
      <dgm:prSet/>
      <dgm:spPr/>
      <dgm:t>
        <a:bodyPr/>
        <a:lstStyle/>
        <a:p>
          <a:endParaRPr lang="en-US"/>
        </a:p>
      </dgm:t>
    </dgm:pt>
    <dgm:pt modelId="{0574B64F-D4B0-41B7-BA73-E74DE97D9BE4}">
      <dgm:prSet/>
      <dgm:spPr/>
      <dgm:t>
        <a:bodyPr/>
        <a:lstStyle/>
        <a:p>
          <a:r>
            <a:rPr lang="en-US" dirty="0" smtClean="0"/>
            <a:t>Gender</a:t>
          </a:r>
          <a:endParaRPr lang="en-US" dirty="0"/>
        </a:p>
      </dgm:t>
    </dgm:pt>
    <dgm:pt modelId="{9CD545F8-FBD2-4C46-B158-B715EE84F8FE}" type="parTrans" cxnId="{9C07CB40-3BDE-4E55-9873-D5A0AC664460}">
      <dgm:prSet/>
      <dgm:spPr/>
      <dgm:t>
        <a:bodyPr/>
        <a:lstStyle/>
        <a:p>
          <a:endParaRPr lang="en-US"/>
        </a:p>
      </dgm:t>
    </dgm:pt>
    <dgm:pt modelId="{1F88D6A1-54D6-4DBC-93DB-45953E771560}" type="sibTrans" cxnId="{9C07CB40-3BDE-4E55-9873-D5A0AC664460}">
      <dgm:prSet/>
      <dgm:spPr/>
      <dgm:t>
        <a:bodyPr/>
        <a:lstStyle/>
        <a:p>
          <a:endParaRPr lang="en-US"/>
        </a:p>
      </dgm:t>
    </dgm:pt>
    <dgm:pt modelId="{5F642312-43DF-48AE-95C9-5CE08C498CA7}">
      <dgm:prSet/>
      <dgm:spPr/>
      <dgm:t>
        <a:bodyPr/>
        <a:lstStyle/>
        <a:p>
          <a:r>
            <a:rPr lang="en-US" dirty="0" smtClean="0"/>
            <a:t>Sexual Orientation</a:t>
          </a:r>
          <a:endParaRPr lang="en-US" dirty="0"/>
        </a:p>
      </dgm:t>
    </dgm:pt>
    <dgm:pt modelId="{EFCACD4A-E2D1-4170-8288-195D512F3038}" type="parTrans" cxnId="{6DC0528B-DA68-4798-A165-3232DAE5FD02}">
      <dgm:prSet/>
      <dgm:spPr/>
      <dgm:t>
        <a:bodyPr/>
        <a:lstStyle/>
        <a:p>
          <a:endParaRPr lang="en-US"/>
        </a:p>
      </dgm:t>
    </dgm:pt>
    <dgm:pt modelId="{A1D4883A-6AA0-49DE-8A6F-91D48FF6622F}" type="sibTrans" cxnId="{6DC0528B-DA68-4798-A165-3232DAE5FD02}">
      <dgm:prSet/>
      <dgm:spPr/>
      <dgm:t>
        <a:bodyPr/>
        <a:lstStyle/>
        <a:p>
          <a:endParaRPr lang="en-US"/>
        </a:p>
      </dgm:t>
    </dgm:pt>
    <dgm:pt modelId="{D3FCF6FC-D2F4-46EC-81BA-101AB4053D83}">
      <dgm:prSet/>
      <dgm:spPr/>
      <dgm:t>
        <a:bodyPr/>
        <a:lstStyle/>
        <a:p>
          <a:r>
            <a:rPr lang="en-US" dirty="0" smtClean="0"/>
            <a:t>Political  Affiliation</a:t>
          </a:r>
          <a:endParaRPr lang="en-US" dirty="0"/>
        </a:p>
      </dgm:t>
    </dgm:pt>
    <dgm:pt modelId="{C6AF9BBE-75BE-41B7-9689-4D19727BFAEB}" type="parTrans" cxnId="{AE37481E-B38F-4122-B5B4-F8DE2E99A9E2}">
      <dgm:prSet/>
      <dgm:spPr/>
      <dgm:t>
        <a:bodyPr/>
        <a:lstStyle/>
        <a:p>
          <a:endParaRPr lang="en-US"/>
        </a:p>
      </dgm:t>
    </dgm:pt>
    <dgm:pt modelId="{5F419C5E-23FD-4A9E-98A7-50F7D4E20DF5}" type="sibTrans" cxnId="{AE37481E-B38F-4122-B5B4-F8DE2E99A9E2}">
      <dgm:prSet/>
      <dgm:spPr/>
      <dgm:t>
        <a:bodyPr/>
        <a:lstStyle/>
        <a:p>
          <a:endParaRPr lang="en-US"/>
        </a:p>
      </dgm:t>
    </dgm:pt>
    <dgm:pt modelId="{B2398F77-B840-4B12-8D7E-1A4E51302C11}">
      <dgm:prSet/>
      <dgm:spPr/>
      <dgm:t>
        <a:bodyPr/>
        <a:lstStyle/>
        <a:p>
          <a:r>
            <a:rPr lang="en-US" dirty="0" smtClean="0"/>
            <a:t>Educational Background</a:t>
          </a:r>
          <a:endParaRPr lang="en-US" dirty="0"/>
        </a:p>
      </dgm:t>
    </dgm:pt>
    <dgm:pt modelId="{1EFE9D95-D8B9-486D-BC07-758F29B7F489}" type="parTrans" cxnId="{025A9542-9A1A-46D4-9DC5-FC5D43AA867A}">
      <dgm:prSet/>
      <dgm:spPr/>
      <dgm:t>
        <a:bodyPr/>
        <a:lstStyle/>
        <a:p>
          <a:endParaRPr lang="en-US"/>
        </a:p>
      </dgm:t>
    </dgm:pt>
    <dgm:pt modelId="{B8FD9377-5600-4F7B-9758-D73A8D408685}" type="sibTrans" cxnId="{025A9542-9A1A-46D4-9DC5-FC5D43AA867A}">
      <dgm:prSet/>
      <dgm:spPr/>
      <dgm:t>
        <a:bodyPr/>
        <a:lstStyle/>
        <a:p>
          <a:endParaRPr lang="en-US"/>
        </a:p>
      </dgm:t>
    </dgm:pt>
    <dgm:pt modelId="{ED21C526-057D-4811-A0FD-7A4DBB8B2179}" type="pres">
      <dgm:prSet presAssocID="{18806B1A-5D46-45F9-8922-3CBFCE0CFF1B}" presName="Name0" presStyleCnt="0">
        <dgm:presLayoutVars>
          <dgm:chMax val="1"/>
          <dgm:dir/>
          <dgm:animLvl val="ctr"/>
          <dgm:resizeHandles val="exact"/>
        </dgm:presLayoutVars>
      </dgm:prSet>
      <dgm:spPr/>
      <dgm:t>
        <a:bodyPr/>
        <a:lstStyle/>
        <a:p>
          <a:endParaRPr lang="en-US"/>
        </a:p>
      </dgm:t>
    </dgm:pt>
    <dgm:pt modelId="{D4B7F155-EE62-4164-B358-0FA7516C3E36}" type="pres">
      <dgm:prSet presAssocID="{9AD06AE5-EDE1-486B-8D34-20285880C6F1}" presName="centerShape" presStyleLbl="node0" presStyleIdx="0" presStyleCnt="1"/>
      <dgm:spPr/>
      <dgm:t>
        <a:bodyPr/>
        <a:lstStyle/>
        <a:p>
          <a:endParaRPr lang="en-US"/>
        </a:p>
      </dgm:t>
    </dgm:pt>
    <dgm:pt modelId="{50B9B6B0-03EE-48FB-A68D-8CBECDAFC32D}" type="pres">
      <dgm:prSet presAssocID="{0CCBA1F4-DCC3-4E1B-A817-B99E1FB00153}" presName="node" presStyleLbl="node1" presStyleIdx="0" presStyleCnt="9">
        <dgm:presLayoutVars>
          <dgm:bulletEnabled val="1"/>
        </dgm:presLayoutVars>
      </dgm:prSet>
      <dgm:spPr/>
      <dgm:t>
        <a:bodyPr/>
        <a:lstStyle/>
        <a:p>
          <a:endParaRPr lang="en-US"/>
        </a:p>
      </dgm:t>
    </dgm:pt>
    <dgm:pt modelId="{754D3797-9346-40FC-A8D1-157EBECC2071}" type="pres">
      <dgm:prSet presAssocID="{0CCBA1F4-DCC3-4E1B-A817-B99E1FB00153}" presName="dummy" presStyleCnt="0"/>
      <dgm:spPr/>
    </dgm:pt>
    <dgm:pt modelId="{2F3489EA-2C81-49E0-8261-8AFA6E80C3F4}" type="pres">
      <dgm:prSet presAssocID="{4FE22194-F7D6-477E-BEA1-9AD49162B2E3}" presName="sibTrans" presStyleLbl="sibTrans2D1" presStyleIdx="0" presStyleCnt="9"/>
      <dgm:spPr/>
      <dgm:t>
        <a:bodyPr/>
        <a:lstStyle/>
        <a:p>
          <a:endParaRPr lang="en-US"/>
        </a:p>
      </dgm:t>
    </dgm:pt>
    <dgm:pt modelId="{D1E30882-4BF8-406F-AC93-AB76EF44BE1A}" type="pres">
      <dgm:prSet presAssocID="{478F5CCA-82FA-473E-83D0-4873220B4553}" presName="node" presStyleLbl="node1" presStyleIdx="1" presStyleCnt="9">
        <dgm:presLayoutVars>
          <dgm:bulletEnabled val="1"/>
        </dgm:presLayoutVars>
      </dgm:prSet>
      <dgm:spPr/>
      <dgm:t>
        <a:bodyPr/>
        <a:lstStyle/>
        <a:p>
          <a:endParaRPr lang="en-US"/>
        </a:p>
      </dgm:t>
    </dgm:pt>
    <dgm:pt modelId="{14CC303C-AB68-4AF8-B214-4BB21297C88B}" type="pres">
      <dgm:prSet presAssocID="{478F5CCA-82FA-473E-83D0-4873220B4553}" presName="dummy" presStyleCnt="0"/>
      <dgm:spPr/>
    </dgm:pt>
    <dgm:pt modelId="{D923DF9D-1D8A-48AF-80EF-922630774FBA}" type="pres">
      <dgm:prSet presAssocID="{19EE7CA6-F84F-43A6-B7A7-841F54E3C1CA}" presName="sibTrans" presStyleLbl="sibTrans2D1" presStyleIdx="1" presStyleCnt="9"/>
      <dgm:spPr/>
      <dgm:t>
        <a:bodyPr/>
        <a:lstStyle/>
        <a:p>
          <a:endParaRPr lang="en-US"/>
        </a:p>
      </dgm:t>
    </dgm:pt>
    <dgm:pt modelId="{8841247A-7BD9-4165-B910-3342BD099D5E}" type="pres">
      <dgm:prSet presAssocID="{0574B64F-D4B0-41B7-BA73-E74DE97D9BE4}" presName="node" presStyleLbl="node1" presStyleIdx="2" presStyleCnt="9">
        <dgm:presLayoutVars>
          <dgm:bulletEnabled val="1"/>
        </dgm:presLayoutVars>
      </dgm:prSet>
      <dgm:spPr/>
      <dgm:t>
        <a:bodyPr/>
        <a:lstStyle/>
        <a:p>
          <a:endParaRPr lang="en-US"/>
        </a:p>
      </dgm:t>
    </dgm:pt>
    <dgm:pt modelId="{11B14E8B-7703-43E2-A6F9-4AD991D7E7F9}" type="pres">
      <dgm:prSet presAssocID="{0574B64F-D4B0-41B7-BA73-E74DE97D9BE4}" presName="dummy" presStyleCnt="0"/>
      <dgm:spPr/>
    </dgm:pt>
    <dgm:pt modelId="{18C2A155-926A-4C93-B617-3C25129FBCA2}" type="pres">
      <dgm:prSet presAssocID="{1F88D6A1-54D6-4DBC-93DB-45953E771560}" presName="sibTrans" presStyleLbl="sibTrans2D1" presStyleIdx="2" presStyleCnt="9"/>
      <dgm:spPr/>
      <dgm:t>
        <a:bodyPr/>
        <a:lstStyle/>
        <a:p>
          <a:endParaRPr lang="en-US"/>
        </a:p>
      </dgm:t>
    </dgm:pt>
    <dgm:pt modelId="{91E850D3-3048-43A8-AF0B-E5C62897DAEA}" type="pres">
      <dgm:prSet presAssocID="{5F642312-43DF-48AE-95C9-5CE08C498CA7}" presName="node" presStyleLbl="node1" presStyleIdx="3" presStyleCnt="9">
        <dgm:presLayoutVars>
          <dgm:bulletEnabled val="1"/>
        </dgm:presLayoutVars>
      </dgm:prSet>
      <dgm:spPr/>
      <dgm:t>
        <a:bodyPr/>
        <a:lstStyle/>
        <a:p>
          <a:endParaRPr lang="en-US"/>
        </a:p>
      </dgm:t>
    </dgm:pt>
    <dgm:pt modelId="{D7BED808-D9E1-4B72-9FDB-525632347DBD}" type="pres">
      <dgm:prSet presAssocID="{5F642312-43DF-48AE-95C9-5CE08C498CA7}" presName="dummy" presStyleCnt="0"/>
      <dgm:spPr/>
    </dgm:pt>
    <dgm:pt modelId="{32687598-D7E6-428F-8070-4E72A737497F}" type="pres">
      <dgm:prSet presAssocID="{A1D4883A-6AA0-49DE-8A6F-91D48FF6622F}" presName="sibTrans" presStyleLbl="sibTrans2D1" presStyleIdx="3" presStyleCnt="9"/>
      <dgm:spPr/>
      <dgm:t>
        <a:bodyPr/>
        <a:lstStyle/>
        <a:p>
          <a:endParaRPr lang="en-US"/>
        </a:p>
      </dgm:t>
    </dgm:pt>
    <dgm:pt modelId="{3A6A2DFA-26BB-4206-ABBF-79367CB3D835}" type="pres">
      <dgm:prSet presAssocID="{6140C2BA-4805-41FE-9284-12F4FD9AA5C5}" presName="node" presStyleLbl="node1" presStyleIdx="4" presStyleCnt="9">
        <dgm:presLayoutVars>
          <dgm:bulletEnabled val="1"/>
        </dgm:presLayoutVars>
      </dgm:prSet>
      <dgm:spPr/>
      <dgm:t>
        <a:bodyPr/>
        <a:lstStyle/>
        <a:p>
          <a:endParaRPr lang="en-US"/>
        </a:p>
      </dgm:t>
    </dgm:pt>
    <dgm:pt modelId="{25A33C46-62F6-4637-9DE2-A676C1D2C711}" type="pres">
      <dgm:prSet presAssocID="{6140C2BA-4805-41FE-9284-12F4FD9AA5C5}" presName="dummy" presStyleCnt="0"/>
      <dgm:spPr/>
    </dgm:pt>
    <dgm:pt modelId="{255BF516-9484-4D53-A31E-70D35F4D9967}" type="pres">
      <dgm:prSet presAssocID="{61F38320-C5DE-41E5-9908-4064D03B1CA6}" presName="sibTrans" presStyleLbl="sibTrans2D1" presStyleIdx="4" presStyleCnt="9"/>
      <dgm:spPr/>
      <dgm:t>
        <a:bodyPr/>
        <a:lstStyle/>
        <a:p>
          <a:endParaRPr lang="en-US"/>
        </a:p>
      </dgm:t>
    </dgm:pt>
    <dgm:pt modelId="{6F764FC5-D276-446D-8F34-A57A858A10E0}" type="pres">
      <dgm:prSet presAssocID="{64F4BD68-90CB-4C6D-922A-B62D19811CE8}" presName="node" presStyleLbl="node1" presStyleIdx="5" presStyleCnt="9">
        <dgm:presLayoutVars>
          <dgm:bulletEnabled val="1"/>
        </dgm:presLayoutVars>
      </dgm:prSet>
      <dgm:spPr/>
      <dgm:t>
        <a:bodyPr/>
        <a:lstStyle/>
        <a:p>
          <a:endParaRPr lang="en-US"/>
        </a:p>
      </dgm:t>
    </dgm:pt>
    <dgm:pt modelId="{27ED8013-8915-43BE-9CDF-CE432515B18C}" type="pres">
      <dgm:prSet presAssocID="{64F4BD68-90CB-4C6D-922A-B62D19811CE8}" presName="dummy" presStyleCnt="0"/>
      <dgm:spPr/>
    </dgm:pt>
    <dgm:pt modelId="{0838DBD8-DB12-4442-AE46-FD030B865D58}" type="pres">
      <dgm:prSet presAssocID="{9208C46C-780E-4CC7-8E12-BBEF88A71987}" presName="sibTrans" presStyleLbl="sibTrans2D1" presStyleIdx="5" presStyleCnt="9"/>
      <dgm:spPr/>
      <dgm:t>
        <a:bodyPr/>
        <a:lstStyle/>
        <a:p>
          <a:endParaRPr lang="en-US"/>
        </a:p>
      </dgm:t>
    </dgm:pt>
    <dgm:pt modelId="{DAF19586-B2C0-497B-A9BC-1AA78B8403A0}" type="pres">
      <dgm:prSet presAssocID="{FD28122F-C4EC-472A-A1B0-2F4DDF9716F8}" presName="node" presStyleLbl="node1" presStyleIdx="6" presStyleCnt="9">
        <dgm:presLayoutVars>
          <dgm:bulletEnabled val="1"/>
        </dgm:presLayoutVars>
      </dgm:prSet>
      <dgm:spPr/>
      <dgm:t>
        <a:bodyPr/>
        <a:lstStyle/>
        <a:p>
          <a:endParaRPr lang="en-US"/>
        </a:p>
      </dgm:t>
    </dgm:pt>
    <dgm:pt modelId="{50355825-DCB3-40CB-8CF5-C1B81ABEC380}" type="pres">
      <dgm:prSet presAssocID="{FD28122F-C4EC-472A-A1B0-2F4DDF9716F8}" presName="dummy" presStyleCnt="0"/>
      <dgm:spPr/>
    </dgm:pt>
    <dgm:pt modelId="{892019DD-6E02-475D-8EF6-244617AF08E8}" type="pres">
      <dgm:prSet presAssocID="{58FEC30B-562F-46D8-89F5-26FEEDA58E90}" presName="sibTrans" presStyleLbl="sibTrans2D1" presStyleIdx="6" presStyleCnt="9"/>
      <dgm:spPr/>
      <dgm:t>
        <a:bodyPr/>
        <a:lstStyle/>
        <a:p>
          <a:endParaRPr lang="en-US"/>
        </a:p>
      </dgm:t>
    </dgm:pt>
    <dgm:pt modelId="{54364EF8-D770-4799-86CD-CAEE199A56A4}" type="pres">
      <dgm:prSet presAssocID="{D3FCF6FC-D2F4-46EC-81BA-101AB4053D83}" presName="node" presStyleLbl="node1" presStyleIdx="7" presStyleCnt="9">
        <dgm:presLayoutVars>
          <dgm:bulletEnabled val="1"/>
        </dgm:presLayoutVars>
      </dgm:prSet>
      <dgm:spPr/>
      <dgm:t>
        <a:bodyPr/>
        <a:lstStyle/>
        <a:p>
          <a:endParaRPr lang="en-US"/>
        </a:p>
      </dgm:t>
    </dgm:pt>
    <dgm:pt modelId="{42159DD0-8ABE-43BA-A228-48BAA4D92788}" type="pres">
      <dgm:prSet presAssocID="{D3FCF6FC-D2F4-46EC-81BA-101AB4053D83}" presName="dummy" presStyleCnt="0"/>
      <dgm:spPr/>
    </dgm:pt>
    <dgm:pt modelId="{8DA6ACFF-5812-40F8-9A3F-A68C131ECF7B}" type="pres">
      <dgm:prSet presAssocID="{5F419C5E-23FD-4A9E-98A7-50F7D4E20DF5}" presName="sibTrans" presStyleLbl="sibTrans2D1" presStyleIdx="7" presStyleCnt="9"/>
      <dgm:spPr/>
      <dgm:t>
        <a:bodyPr/>
        <a:lstStyle/>
        <a:p>
          <a:endParaRPr lang="en-US"/>
        </a:p>
      </dgm:t>
    </dgm:pt>
    <dgm:pt modelId="{CD3490BE-280F-4ED1-8643-3294CBC11137}" type="pres">
      <dgm:prSet presAssocID="{B2398F77-B840-4B12-8D7E-1A4E51302C11}" presName="node" presStyleLbl="node1" presStyleIdx="8" presStyleCnt="9">
        <dgm:presLayoutVars>
          <dgm:bulletEnabled val="1"/>
        </dgm:presLayoutVars>
      </dgm:prSet>
      <dgm:spPr/>
      <dgm:t>
        <a:bodyPr/>
        <a:lstStyle/>
        <a:p>
          <a:endParaRPr lang="en-US"/>
        </a:p>
      </dgm:t>
    </dgm:pt>
    <dgm:pt modelId="{FCB7888C-339B-4647-AD16-8EB5D141E13C}" type="pres">
      <dgm:prSet presAssocID="{B2398F77-B840-4B12-8D7E-1A4E51302C11}" presName="dummy" presStyleCnt="0"/>
      <dgm:spPr/>
    </dgm:pt>
    <dgm:pt modelId="{06DDBFA4-B122-4448-A296-6F5B09258F0B}" type="pres">
      <dgm:prSet presAssocID="{B8FD9377-5600-4F7B-9758-D73A8D408685}" presName="sibTrans" presStyleLbl="sibTrans2D1" presStyleIdx="8" presStyleCnt="9"/>
      <dgm:spPr/>
      <dgm:t>
        <a:bodyPr/>
        <a:lstStyle/>
        <a:p>
          <a:endParaRPr lang="en-US"/>
        </a:p>
      </dgm:t>
    </dgm:pt>
  </dgm:ptLst>
  <dgm:cxnLst>
    <dgm:cxn modelId="{5F3FE8E5-83BA-4571-8977-E02E3EC35373}" type="presOf" srcId="{478F5CCA-82FA-473E-83D0-4873220B4553}" destId="{D1E30882-4BF8-406F-AC93-AB76EF44BE1A}" srcOrd="0" destOrd="0" presId="urn:microsoft.com/office/officeart/2005/8/layout/radial6"/>
    <dgm:cxn modelId="{2A1111C2-40EE-4B63-AE35-EDC7D64B4DC4}" type="presOf" srcId="{0CCBA1F4-DCC3-4E1B-A817-B99E1FB00153}" destId="{50B9B6B0-03EE-48FB-A68D-8CBECDAFC32D}" srcOrd="0" destOrd="0" presId="urn:microsoft.com/office/officeart/2005/8/layout/radial6"/>
    <dgm:cxn modelId="{36636F29-A742-46FB-8DDF-B1D9A15B01D8}" srcId="{18806B1A-5D46-45F9-8922-3CBFCE0CFF1B}" destId="{9AD06AE5-EDE1-486B-8D34-20285880C6F1}" srcOrd="0" destOrd="0" parTransId="{E98E5E68-3388-4B88-96DB-ADA714EBD20E}" sibTransId="{1A3A0950-2865-4C85-A173-9ECEAE952872}"/>
    <dgm:cxn modelId="{303FE644-411C-4D42-A38E-08EB309EE9DA}" type="presOf" srcId="{4FE22194-F7D6-477E-BEA1-9AD49162B2E3}" destId="{2F3489EA-2C81-49E0-8261-8AFA6E80C3F4}" srcOrd="0" destOrd="0" presId="urn:microsoft.com/office/officeart/2005/8/layout/radial6"/>
    <dgm:cxn modelId="{A79730EA-36DA-4622-ACC5-FAF600D024A2}" type="presOf" srcId="{A1D4883A-6AA0-49DE-8A6F-91D48FF6622F}" destId="{32687598-D7E6-428F-8070-4E72A737497F}" srcOrd="0" destOrd="0" presId="urn:microsoft.com/office/officeart/2005/8/layout/radial6"/>
    <dgm:cxn modelId="{95514675-FC02-4A53-90F2-7A201BC965A9}" srcId="{9AD06AE5-EDE1-486B-8D34-20285880C6F1}" destId="{478F5CCA-82FA-473E-83D0-4873220B4553}" srcOrd="1" destOrd="0" parTransId="{324120F9-6F9E-49CD-AA34-7EF4D0DF4EBB}" sibTransId="{19EE7CA6-F84F-43A6-B7A7-841F54E3C1CA}"/>
    <dgm:cxn modelId="{25CFE266-DC60-4A0F-8BF0-EB36FE1EAF34}" srcId="{9AD06AE5-EDE1-486B-8D34-20285880C6F1}" destId="{6140C2BA-4805-41FE-9284-12F4FD9AA5C5}" srcOrd="4" destOrd="0" parTransId="{6B5C47C9-1261-4E7D-85BC-0B6E8779BE03}" sibTransId="{61F38320-C5DE-41E5-9908-4064D03B1CA6}"/>
    <dgm:cxn modelId="{39CD50BC-6584-493D-90CB-0B8144940950}" srcId="{9AD06AE5-EDE1-486B-8D34-20285880C6F1}" destId="{64F4BD68-90CB-4C6D-922A-B62D19811CE8}" srcOrd="5" destOrd="0" parTransId="{6070B2FF-63E9-41FC-949D-16A7CD5A56E5}" sibTransId="{9208C46C-780E-4CC7-8E12-BBEF88A71987}"/>
    <dgm:cxn modelId="{EFBC6DE1-2FD6-4DF4-B248-B6C29F692FC1}" type="presOf" srcId="{5F419C5E-23FD-4A9E-98A7-50F7D4E20DF5}" destId="{8DA6ACFF-5812-40F8-9A3F-A68C131ECF7B}" srcOrd="0" destOrd="0" presId="urn:microsoft.com/office/officeart/2005/8/layout/radial6"/>
    <dgm:cxn modelId="{85BF0CF3-ECCA-4FC6-AEB5-CB0A60139F32}" type="presOf" srcId="{9208C46C-780E-4CC7-8E12-BBEF88A71987}" destId="{0838DBD8-DB12-4442-AE46-FD030B865D58}" srcOrd="0" destOrd="0" presId="urn:microsoft.com/office/officeart/2005/8/layout/radial6"/>
    <dgm:cxn modelId="{9B1B53A9-8474-4E62-AC5A-41197F748585}" srcId="{9AD06AE5-EDE1-486B-8D34-20285880C6F1}" destId="{0CCBA1F4-DCC3-4E1B-A817-B99E1FB00153}" srcOrd="0" destOrd="0" parTransId="{6878B816-CE2E-4BF3-917B-42988D9FF5F3}" sibTransId="{4FE22194-F7D6-477E-BEA1-9AD49162B2E3}"/>
    <dgm:cxn modelId="{CCAB8C7D-D02D-4C64-BDD7-F98EF8BBDA45}" type="presOf" srcId="{5F642312-43DF-48AE-95C9-5CE08C498CA7}" destId="{91E850D3-3048-43A8-AF0B-E5C62897DAEA}" srcOrd="0" destOrd="0" presId="urn:microsoft.com/office/officeart/2005/8/layout/radial6"/>
    <dgm:cxn modelId="{3D9FC21D-2029-43D9-BC1B-F81DA82F7C88}" type="presOf" srcId="{B8FD9377-5600-4F7B-9758-D73A8D408685}" destId="{06DDBFA4-B122-4448-A296-6F5B09258F0B}" srcOrd="0" destOrd="0" presId="urn:microsoft.com/office/officeart/2005/8/layout/radial6"/>
    <dgm:cxn modelId="{74916B37-B336-4353-98B5-08A90E5DB825}" type="presOf" srcId="{18806B1A-5D46-45F9-8922-3CBFCE0CFF1B}" destId="{ED21C526-057D-4811-A0FD-7A4DBB8B2179}" srcOrd="0" destOrd="0" presId="urn:microsoft.com/office/officeart/2005/8/layout/radial6"/>
    <dgm:cxn modelId="{AE37481E-B38F-4122-B5B4-F8DE2E99A9E2}" srcId="{9AD06AE5-EDE1-486B-8D34-20285880C6F1}" destId="{D3FCF6FC-D2F4-46EC-81BA-101AB4053D83}" srcOrd="7" destOrd="0" parTransId="{C6AF9BBE-75BE-41B7-9689-4D19727BFAEB}" sibTransId="{5F419C5E-23FD-4A9E-98A7-50F7D4E20DF5}"/>
    <dgm:cxn modelId="{6574A483-6904-4378-B985-D32C58FA4AC4}" type="presOf" srcId="{9AD06AE5-EDE1-486B-8D34-20285880C6F1}" destId="{D4B7F155-EE62-4164-B358-0FA7516C3E36}" srcOrd="0" destOrd="0" presId="urn:microsoft.com/office/officeart/2005/8/layout/radial6"/>
    <dgm:cxn modelId="{9C07CB40-3BDE-4E55-9873-D5A0AC664460}" srcId="{9AD06AE5-EDE1-486B-8D34-20285880C6F1}" destId="{0574B64F-D4B0-41B7-BA73-E74DE97D9BE4}" srcOrd="2" destOrd="0" parTransId="{9CD545F8-FBD2-4C46-B158-B715EE84F8FE}" sibTransId="{1F88D6A1-54D6-4DBC-93DB-45953E771560}"/>
    <dgm:cxn modelId="{4E3194E2-9AE8-4068-8B56-C14921AA6FD3}" type="presOf" srcId="{0574B64F-D4B0-41B7-BA73-E74DE97D9BE4}" destId="{8841247A-7BD9-4165-B910-3342BD099D5E}" srcOrd="0" destOrd="0" presId="urn:microsoft.com/office/officeart/2005/8/layout/radial6"/>
    <dgm:cxn modelId="{025A9542-9A1A-46D4-9DC5-FC5D43AA867A}" srcId="{9AD06AE5-EDE1-486B-8D34-20285880C6F1}" destId="{B2398F77-B840-4B12-8D7E-1A4E51302C11}" srcOrd="8" destOrd="0" parTransId="{1EFE9D95-D8B9-486D-BC07-758F29B7F489}" sibTransId="{B8FD9377-5600-4F7B-9758-D73A8D408685}"/>
    <dgm:cxn modelId="{D33EC6C4-89FC-468D-BE4F-6A1CC780098F}" type="presOf" srcId="{61F38320-C5DE-41E5-9908-4064D03B1CA6}" destId="{255BF516-9484-4D53-A31E-70D35F4D9967}" srcOrd="0" destOrd="0" presId="urn:microsoft.com/office/officeart/2005/8/layout/radial6"/>
    <dgm:cxn modelId="{C7596B6E-AE60-4FB8-90DF-650A9EE1136E}" type="presOf" srcId="{58FEC30B-562F-46D8-89F5-26FEEDA58E90}" destId="{892019DD-6E02-475D-8EF6-244617AF08E8}" srcOrd="0" destOrd="0" presId="urn:microsoft.com/office/officeart/2005/8/layout/radial6"/>
    <dgm:cxn modelId="{44EDB7A3-5667-409B-A835-75BAB5B9B4D6}" type="presOf" srcId="{6140C2BA-4805-41FE-9284-12F4FD9AA5C5}" destId="{3A6A2DFA-26BB-4206-ABBF-79367CB3D835}" srcOrd="0" destOrd="0" presId="urn:microsoft.com/office/officeart/2005/8/layout/radial6"/>
    <dgm:cxn modelId="{CB409ACD-A1D9-4BB3-BB06-FB6621B0572C}" type="presOf" srcId="{FD28122F-C4EC-472A-A1B0-2F4DDF9716F8}" destId="{DAF19586-B2C0-497B-A9BC-1AA78B8403A0}" srcOrd="0" destOrd="0" presId="urn:microsoft.com/office/officeart/2005/8/layout/radial6"/>
    <dgm:cxn modelId="{8A30497E-E2E2-4CB8-A787-B55C20B40DDA}" type="presOf" srcId="{64F4BD68-90CB-4C6D-922A-B62D19811CE8}" destId="{6F764FC5-D276-446D-8F34-A57A858A10E0}" srcOrd="0" destOrd="0" presId="urn:microsoft.com/office/officeart/2005/8/layout/radial6"/>
    <dgm:cxn modelId="{7C5BA45C-2201-47AE-ADBC-BD6D9CAA225B}" type="presOf" srcId="{B2398F77-B840-4B12-8D7E-1A4E51302C11}" destId="{CD3490BE-280F-4ED1-8643-3294CBC11137}" srcOrd="0" destOrd="0" presId="urn:microsoft.com/office/officeart/2005/8/layout/radial6"/>
    <dgm:cxn modelId="{6DC0528B-DA68-4798-A165-3232DAE5FD02}" srcId="{9AD06AE5-EDE1-486B-8D34-20285880C6F1}" destId="{5F642312-43DF-48AE-95C9-5CE08C498CA7}" srcOrd="3" destOrd="0" parTransId="{EFCACD4A-E2D1-4170-8288-195D512F3038}" sibTransId="{A1D4883A-6AA0-49DE-8A6F-91D48FF6622F}"/>
    <dgm:cxn modelId="{A142B9AD-9BEF-4DC3-9E85-F173D3685FB0}" type="presOf" srcId="{1F88D6A1-54D6-4DBC-93DB-45953E771560}" destId="{18C2A155-926A-4C93-B617-3C25129FBCA2}" srcOrd="0" destOrd="0" presId="urn:microsoft.com/office/officeart/2005/8/layout/radial6"/>
    <dgm:cxn modelId="{6A641178-29AA-4FD2-9C0F-7A0375180155}" type="presOf" srcId="{D3FCF6FC-D2F4-46EC-81BA-101AB4053D83}" destId="{54364EF8-D770-4799-86CD-CAEE199A56A4}" srcOrd="0" destOrd="0" presId="urn:microsoft.com/office/officeart/2005/8/layout/radial6"/>
    <dgm:cxn modelId="{3CBC5372-FDC7-47D4-A34E-986DC20D7E36}" srcId="{9AD06AE5-EDE1-486B-8D34-20285880C6F1}" destId="{FD28122F-C4EC-472A-A1B0-2F4DDF9716F8}" srcOrd="6" destOrd="0" parTransId="{32EB1D05-1E56-4443-8688-6BEE63C989A8}" sibTransId="{58FEC30B-562F-46D8-89F5-26FEEDA58E90}"/>
    <dgm:cxn modelId="{9519B022-E8DA-4D5A-B816-B7F1F20C71BC}" type="presOf" srcId="{19EE7CA6-F84F-43A6-B7A7-841F54E3C1CA}" destId="{D923DF9D-1D8A-48AF-80EF-922630774FBA}" srcOrd="0" destOrd="0" presId="urn:microsoft.com/office/officeart/2005/8/layout/radial6"/>
    <dgm:cxn modelId="{2EC2563D-6775-4334-BC2B-5AA71A9AE824}" type="presParOf" srcId="{ED21C526-057D-4811-A0FD-7A4DBB8B2179}" destId="{D4B7F155-EE62-4164-B358-0FA7516C3E36}" srcOrd="0" destOrd="0" presId="urn:microsoft.com/office/officeart/2005/8/layout/radial6"/>
    <dgm:cxn modelId="{775F218D-9015-445C-8392-E79605D2D72B}" type="presParOf" srcId="{ED21C526-057D-4811-A0FD-7A4DBB8B2179}" destId="{50B9B6B0-03EE-48FB-A68D-8CBECDAFC32D}" srcOrd="1" destOrd="0" presId="urn:microsoft.com/office/officeart/2005/8/layout/radial6"/>
    <dgm:cxn modelId="{3CA98068-FEE6-425F-91EB-4BB4605BBF0A}" type="presParOf" srcId="{ED21C526-057D-4811-A0FD-7A4DBB8B2179}" destId="{754D3797-9346-40FC-A8D1-157EBECC2071}" srcOrd="2" destOrd="0" presId="urn:microsoft.com/office/officeart/2005/8/layout/radial6"/>
    <dgm:cxn modelId="{CD333C7A-5A77-4411-92E7-55C96A15EC49}" type="presParOf" srcId="{ED21C526-057D-4811-A0FD-7A4DBB8B2179}" destId="{2F3489EA-2C81-49E0-8261-8AFA6E80C3F4}" srcOrd="3" destOrd="0" presId="urn:microsoft.com/office/officeart/2005/8/layout/radial6"/>
    <dgm:cxn modelId="{74E2FD14-EB48-4624-A047-43F92A68B34A}" type="presParOf" srcId="{ED21C526-057D-4811-A0FD-7A4DBB8B2179}" destId="{D1E30882-4BF8-406F-AC93-AB76EF44BE1A}" srcOrd="4" destOrd="0" presId="urn:microsoft.com/office/officeart/2005/8/layout/radial6"/>
    <dgm:cxn modelId="{F0015153-54A6-47AC-A687-09A81AC1816E}" type="presParOf" srcId="{ED21C526-057D-4811-A0FD-7A4DBB8B2179}" destId="{14CC303C-AB68-4AF8-B214-4BB21297C88B}" srcOrd="5" destOrd="0" presId="urn:microsoft.com/office/officeart/2005/8/layout/radial6"/>
    <dgm:cxn modelId="{15280190-767F-4853-BC07-7E7D0D819744}" type="presParOf" srcId="{ED21C526-057D-4811-A0FD-7A4DBB8B2179}" destId="{D923DF9D-1D8A-48AF-80EF-922630774FBA}" srcOrd="6" destOrd="0" presId="urn:microsoft.com/office/officeart/2005/8/layout/radial6"/>
    <dgm:cxn modelId="{A2CCE847-7E47-4218-BDB8-015250A37A8E}" type="presParOf" srcId="{ED21C526-057D-4811-A0FD-7A4DBB8B2179}" destId="{8841247A-7BD9-4165-B910-3342BD099D5E}" srcOrd="7" destOrd="0" presId="urn:microsoft.com/office/officeart/2005/8/layout/radial6"/>
    <dgm:cxn modelId="{F501B337-FF2E-4594-A784-047F82B6D204}" type="presParOf" srcId="{ED21C526-057D-4811-A0FD-7A4DBB8B2179}" destId="{11B14E8B-7703-43E2-A6F9-4AD991D7E7F9}" srcOrd="8" destOrd="0" presId="urn:microsoft.com/office/officeart/2005/8/layout/radial6"/>
    <dgm:cxn modelId="{91AE16AA-A4E3-42DB-A5E1-60CB55EEDF36}" type="presParOf" srcId="{ED21C526-057D-4811-A0FD-7A4DBB8B2179}" destId="{18C2A155-926A-4C93-B617-3C25129FBCA2}" srcOrd="9" destOrd="0" presId="urn:microsoft.com/office/officeart/2005/8/layout/radial6"/>
    <dgm:cxn modelId="{14DE4925-2C15-498E-82AB-0D1BE2DB9437}" type="presParOf" srcId="{ED21C526-057D-4811-A0FD-7A4DBB8B2179}" destId="{91E850D3-3048-43A8-AF0B-E5C62897DAEA}" srcOrd="10" destOrd="0" presId="urn:microsoft.com/office/officeart/2005/8/layout/radial6"/>
    <dgm:cxn modelId="{69A7FCF8-3877-494E-AEC2-6F1188EC7CDC}" type="presParOf" srcId="{ED21C526-057D-4811-A0FD-7A4DBB8B2179}" destId="{D7BED808-D9E1-4B72-9FDB-525632347DBD}" srcOrd="11" destOrd="0" presId="urn:microsoft.com/office/officeart/2005/8/layout/radial6"/>
    <dgm:cxn modelId="{B17A57DA-C455-4C85-866D-C4FADE1B78FD}" type="presParOf" srcId="{ED21C526-057D-4811-A0FD-7A4DBB8B2179}" destId="{32687598-D7E6-428F-8070-4E72A737497F}" srcOrd="12" destOrd="0" presId="urn:microsoft.com/office/officeart/2005/8/layout/radial6"/>
    <dgm:cxn modelId="{BC0268EA-9C7E-4B5D-B509-03A59B01339D}" type="presParOf" srcId="{ED21C526-057D-4811-A0FD-7A4DBB8B2179}" destId="{3A6A2DFA-26BB-4206-ABBF-79367CB3D835}" srcOrd="13" destOrd="0" presId="urn:microsoft.com/office/officeart/2005/8/layout/radial6"/>
    <dgm:cxn modelId="{D94CB28A-237B-4B1B-86E4-E57E79EF956A}" type="presParOf" srcId="{ED21C526-057D-4811-A0FD-7A4DBB8B2179}" destId="{25A33C46-62F6-4637-9DE2-A676C1D2C711}" srcOrd="14" destOrd="0" presId="urn:microsoft.com/office/officeart/2005/8/layout/radial6"/>
    <dgm:cxn modelId="{622DDE58-52E4-476F-BC7E-7DCB1C1B170C}" type="presParOf" srcId="{ED21C526-057D-4811-A0FD-7A4DBB8B2179}" destId="{255BF516-9484-4D53-A31E-70D35F4D9967}" srcOrd="15" destOrd="0" presId="urn:microsoft.com/office/officeart/2005/8/layout/radial6"/>
    <dgm:cxn modelId="{1F540774-B6E5-4A8D-88CC-DA381E651C56}" type="presParOf" srcId="{ED21C526-057D-4811-A0FD-7A4DBB8B2179}" destId="{6F764FC5-D276-446D-8F34-A57A858A10E0}" srcOrd="16" destOrd="0" presId="urn:microsoft.com/office/officeart/2005/8/layout/radial6"/>
    <dgm:cxn modelId="{6F4D177C-4DA3-4DB2-9914-6686789168C7}" type="presParOf" srcId="{ED21C526-057D-4811-A0FD-7A4DBB8B2179}" destId="{27ED8013-8915-43BE-9CDF-CE432515B18C}" srcOrd="17" destOrd="0" presId="urn:microsoft.com/office/officeart/2005/8/layout/radial6"/>
    <dgm:cxn modelId="{EB94BEFF-F24F-4A08-8F91-194797C29E72}" type="presParOf" srcId="{ED21C526-057D-4811-A0FD-7A4DBB8B2179}" destId="{0838DBD8-DB12-4442-AE46-FD030B865D58}" srcOrd="18" destOrd="0" presId="urn:microsoft.com/office/officeart/2005/8/layout/radial6"/>
    <dgm:cxn modelId="{2F60B82A-268C-4A36-92FF-059BA4ACDF2B}" type="presParOf" srcId="{ED21C526-057D-4811-A0FD-7A4DBB8B2179}" destId="{DAF19586-B2C0-497B-A9BC-1AA78B8403A0}" srcOrd="19" destOrd="0" presId="urn:microsoft.com/office/officeart/2005/8/layout/radial6"/>
    <dgm:cxn modelId="{7483BF83-4088-448C-B0ED-E2C114E54D30}" type="presParOf" srcId="{ED21C526-057D-4811-A0FD-7A4DBB8B2179}" destId="{50355825-DCB3-40CB-8CF5-C1B81ABEC380}" srcOrd="20" destOrd="0" presId="urn:microsoft.com/office/officeart/2005/8/layout/radial6"/>
    <dgm:cxn modelId="{7CB5ED01-F311-4160-B274-0C0E06E1757F}" type="presParOf" srcId="{ED21C526-057D-4811-A0FD-7A4DBB8B2179}" destId="{892019DD-6E02-475D-8EF6-244617AF08E8}" srcOrd="21" destOrd="0" presId="urn:microsoft.com/office/officeart/2005/8/layout/radial6"/>
    <dgm:cxn modelId="{47FDB9A5-2748-4260-9FC3-1D171154FA20}" type="presParOf" srcId="{ED21C526-057D-4811-A0FD-7A4DBB8B2179}" destId="{54364EF8-D770-4799-86CD-CAEE199A56A4}" srcOrd="22" destOrd="0" presId="urn:microsoft.com/office/officeart/2005/8/layout/radial6"/>
    <dgm:cxn modelId="{37FB9EA8-DB77-4795-8700-7A3536D9F4C2}" type="presParOf" srcId="{ED21C526-057D-4811-A0FD-7A4DBB8B2179}" destId="{42159DD0-8ABE-43BA-A228-48BAA4D92788}" srcOrd="23" destOrd="0" presId="urn:microsoft.com/office/officeart/2005/8/layout/radial6"/>
    <dgm:cxn modelId="{B2DA6354-9562-46E5-8B36-08CCF68D123F}" type="presParOf" srcId="{ED21C526-057D-4811-A0FD-7A4DBB8B2179}" destId="{8DA6ACFF-5812-40F8-9A3F-A68C131ECF7B}" srcOrd="24" destOrd="0" presId="urn:microsoft.com/office/officeart/2005/8/layout/radial6"/>
    <dgm:cxn modelId="{1ADDD56E-AE1B-4D57-9673-2320EE83D3EC}" type="presParOf" srcId="{ED21C526-057D-4811-A0FD-7A4DBB8B2179}" destId="{CD3490BE-280F-4ED1-8643-3294CBC11137}" srcOrd="25" destOrd="0" presId="urn:microsoft.com/office/officeart/2005/8/layout/radial6"/>
    <dgm:cxn modelId="{839CF244-3D72-4E68-B52F-87D33EF7F3CB}" type="presParOf" srcId="{ED21C526-057D-4811-A0FD-7A4DBB8B2179}" destId="{FCB7888C-339B-4647-AD16-8EB5D141E13C}" srcOrd="26" destOrd="0" presId="urn:microsoft.com/office/officeart/2005/8/layout/radial6"/>
    <dgm:cxn modelId="{70EC8492-65C9-4AC5-9D56-C7A71A2A68AF}" type="presParOf" srcId="{ED21C526-057D-4811-A0FD-7A4DBB8B2179}" destId="{06DDBFA4-B122-4448-A296-6F5B09258F0B}"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DBFA4-B122-4448-A296-6F5B09258F0B}">
      <dsp:nvSpPr>
        <dsp:cNvPr id="0" name=""/>
        <dsp:cNvSpPr/>
      </dsp:nvSpPr>
      <dsp:spPr>
        <a:xfrm>
          <a:off x="1514207" y="287488"/>
          <a:ext cx="2915185" cy="2915185"/>
        </a:xfrm>
        <a:prstGeom prst="blockArc">
          <a:avLst>
            <a:gd name="adj1" fmla="val 13800000"/>
            <a:gd name="adj2" fmla="val 16200000"/>
            <a:gd name="adj3" fmla="val 305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A6ACFF-5812-40F8-9A3F-A68C131ECF7B}">
      <dsp:nvSpPr>
        <dsp:cNvPr id="0" name=""/>
        <dsp:cNvSpPr/>
      </dsp:nvSpPr>
      <dsp:spPr>
        <a:xfrm>
          <a:off x="1514207" y="287488"/>
          <a:ext cx="2915185" cy="2915185"/>
        </a:xfrm>
        <a:prstGeom prst="blockArc">
          <a:avLst>
            <a:gd name="adj1" fmla="val 11400000"/>
            <a:gd name="adj2" fmla="val 13800000"/>
            <a:gd name="adj3" fmla="val 305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2019DD-6E02-475D-8EF6-244617AF08E8}">
      <dsp:nvSpPr>
        <dsp:cNvPr id="0" name=""/>
        <dsp:cNvSpPr/>
      </dsp:nvSpPr>
      <dsp:spPr>
        <a:xfrm>
          <a:off x="1514207" y="287488"/>
          <a:ext cx="2915185" cy="2915185"/>
        </a:xfrm>
        <a:prstGeom prst="blockArc">
          <a:avLst>
            <a:gd name="adj1" fmla="val 9000000"/>
            <a:gd name="adj2" fmla="val 11400000"/>
            <a:gd name="adj3" fmla="val 305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38DBD8-DB12-4442-AE46-FD030B865D58}">
      <dsp:nvSpPr>
        <dsp:cNvPr id="0" name=""/>
        <dsp:cNvSpPr/>
      </dsp:nvSpPr>
      <dsp:spPr>
        <a:xfrm>
          <a:off x="1514207" y="287488"/>
          <a:ext cx="2915185" cy="2915185"/>
        </a:xfrm>
        <a:prstGeom prst="blockArc">
          <a:avLst>
            <a:gd name="adj1" fmla="val 6600000"/>
            <a:gd name="adj2" fmla="val 9000000"/>
            <a:gd name="adj3" fmla="val 305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5BF516-9484-4D53-A31E-70D35F4D9967}">
      <dsp:nvSpPr>
        <dsp:cNvPr id="0" name=""/>
        <dsp:cNvSpPr/>
      </dsp:nvSpPr>
      <dsp:spPr>
        <a:xfrm>
          <a:off x="1514207" y="287488"/>
          <a:ext cx="2915185" cy="2915185"/>
        </a:xfrm>
        <a:prstGeom prst="blockArc">
          <a:avLst>
            <a:gd name="adj1" fmla="val 4200000"/>
            <a:gd name="adj2" fmla="val 6600000"/>
            <a:gd name="adj3" fmla="val 305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687598-D7E6-428F-8070-4E72A737497F}">
      <dsp:nvSpPr>
        <dsp:cNvPr id="0" name=""/>
        <dsp:cNvSpPr/>
      </dsp:nvSpPr>
      <dsp:spPr>
        <a:xfrm>
          <a:off x="1514207" y="287488"/>
          <a:ext cx="2915185" cy="2915185"/>
        </a:xfrm>
        <a:prstGeom prst="blockArc">
          <a:avLst>
            <a:gd name="adj1" fmla="val 1800000"/>
            <a:gd name="adj2" fmla="val 4200000"/>
            <a:gd name="adj3" fmla="val 305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C2A155-926A-4C93-B617-3C25129FBCA2}">
      <dsp:nvSpPr>
        <dsp:cNvPr id="0" name=""/>
        <dsp:cNvSpPr/>
      </dsp:nvSpPr>
      <dsp:spPr>
        <a:xfrm>
          <a:off x="1514207" y="287488"/>
          <a:ext cx="2915185" cy="2915185"/>
        </a:xfrm>
        <a:prstGeom prst="blockArc">
          <a:avLst>
            <a:gd name="adj1" fmla="val 21000000"/>
            <a:gd name="adj2" fmla="val 1800000"/>
            <a:gd name="adj3" fmla="val 305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23DF9D-1D8A-48AF-80EF-922630774FBA}">
      <dsp:nvSpPr>
        <dsp:cNvPr id="0" name=""/>
        <dsp:cNvSpPr/>
      </dsp:nvSpPr>
      <dsp:spPr>
        <a:xfrm>
          <a:off x="1514207" y="287488"/>
          <a:ext cx="2915185" cy="2915185"/>
        </a:xfrm>
        <a:prstGeom prst="blockArc">
          <a:avLst>
            <a:gd name="adj1" fmla="val 18600000"/>
            <a:gd name="adj2" fmla="val 21000000"/>
            <a:gd name="adj3" fmla="val 305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3489EA-2C81-49E0-8261-8AFA6E80C3F4}">
      <dsp:nvSpPr>
        <dsp:cNvPr id="0" name=""/>
        <dsp:cNvSpPr/>
      </dsp:nvSpPr>
      <dsp:spPr>
        <a:xfrm>
          <a:off x="1514207" y="287488"/>
          <a:ext cx="2915185" cy="2915185"/>
        </a:xfrm>
        <a:prstGeom prst="blockArc">
          <a:avLst>
            <a:gd name="adj1" fmla="val 16200000"/>
            <a:gd name="adj2" fmla="val 18600000"/>
            <a:gd name="adj3" fmla="val 305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B7F155-EE62-4164-B358-0FA7516C3E36}">
      <dsp:nvSpPr>
        <dsp:cNvPr id="0" name=""/>
        <dsp:cNvSpPr/>
      </dsp:nvSpPr>
      <dsp:spPr>
        <a:xfrm>
          <a:off x="2530673" y="1303954"/>
          <a:ext cx="882253" cy="88225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Student</a:t>
          </a:r>
          <a:endParaRPr lang="en-US" sz="1300" kern="1200" dirty="0"/>
        </a:p>
      </dsp:txBody>
      <dsp:txXfrm>
        <a:off x="2659876" y="1433157"/>
        <a:ext cx="623847" cy="623847"/>
      </dsp:txXfrm>
    </dsp:sp>
    <dsp:sp modelId="{50B9B6B0-03EE-48FB-A68D-8CBECDAFC32D}">
      <dsp:nvSpPr>
        <dsp:cNvPr id="0" name=""/>
        <dsp:cNvSpPr/>
      </dsp:nvSpPr>
      <dsp:spPr>
        <a:xfrm>
          <a:off x="2663011" y="933"/>
          <a:ext cx="617577" cy="61757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Racial/Ethnic</a:t>
          </a:r>
          <a:endParaRPr lang="en-US" sz="500" kern="1200" dirty="0"/>
        </a:p>
      </dsp:txBody>
      <dsp:txXfrm>
        <a:off x="2753453" y="91375"/>
        <a:ext cx="436693" cy="436693"/>
      </dsp:txXfrm>
    </dsp:sp>
    <dsp:sp modelId="{D1E30882-4BF8-406F-AC93-AB76EF44BE1A}">
      <dsp:nvSpPr>
        <dsp:cNvPr id="0" name=""/>
        <dsp:cNvSpPr/>
      </dsp:nvSpPr>
      <dsp:spPr>
        <a:xfrm>
          <a:off x="3585642" y="336743"/>
          <a:ext cx="617577" cy="617577"/>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Age</a:t>
          </a:r>
          <a:endParaRPr lang="en-US" sz="500" kern="1200" dirty="0"/>
        </a:p>
      </dsp:txBody>
      <dsp:txXfrm>
        <a:off x="3676084" y="427185"/>
        <a:ext cx="436693" cy="436693"/>
      </dsp:txXfrm>
    </dsp:sp>
    <dsp:sp modelId="{8841247A-7BD9-4165-B910-3342BD099D5E}">
      <dsp:nvSpPr>
        <dsp:cNvPr id="0" name=""/>
        <dsp:cNvSpPr/>
      </dsp:nvSpPr>
      <dsp:spPr>
        <a:xfrm>
          <a:off x="4076564" y="1187045"/>
          <a:ext cx="617577" cy="617577"/>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Gender</a:t>
          </a:r>
          <a:endParaRPr lang="en-US" sz="500" kern="1200" dirty="0"/>
        </a:p>
      </dsp:txBody>
      <dsp:txXfrm>
        <a:off x="4167006" y="1277487"/>
        <a:ext cx="436693" cy="436693"/>
      </dsp:txXfrm>
    </dsp:sp>
    <dsp:sp modelId="{91E850D3-3048-43A8-AF0B-E5C62897DAEA}">
      <dsp:nvSpPr>
        <dsp:cNvPr id="0" name=""/>
        <dsp:cNvSpPr/>
      </dsp:nvSpPr>
      <dsp:spPr>
        <a:xfrm>
          <a:off x="3906069" y="2153972"/>
          <a:ext cx="617577" cy="617577"/>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Sexual Orientation</a:t>
          </a:r>
          <a:endParaRPr lang="en-US" sz="500" kern="1200" dirty="0"/>
        </a:p>
      </dsp:txBody>
      <dsp:txXfrm>
        <a:off x="3996511" y="2244414"/>
        <a:ext cx="436693" cy="436693"/>
      </dsp:txXfrm>
    </dsp:sp>
    <dsp:sp modelId="{3A6A2DFA-26BB-4206-ABBF-79367CB3D835}">
      <dsp:nvSpPr>
        <dsp:cNvPr id="0" name=""/>
        <dsp:cNvSpPr/>
      </dsp:nvSpPr>
      <dsp:spPr>
        <a:xfrm>
          <a:off x="3153933" y="2785089"/>
          <a:ext cx="617577" cy="617577"/>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Marital /Family Status</a:t>
          </a:r>
          <a:endParaRPr lang="en-US" sz="500" kern="1200" dirty="0"/>
        </a:p>
      </dsp:txBody>
      <dsp:txXfrm>
        <a:off x="3244375" y="2875531"/>
        <a:ext cx="436693" cy="436693"/>
      </dsp:txXfrm>
    </dsp:sp>
    <dsp:sp modelId="{6F764FC5-D276-446D-8F34-A57A858A10E0}">
      <dsp:nvSpPr>
        <dsp:cNvPr id="0" name=""/>
        <dsp:cNvSpPr/>
      </dsp:nvSpPr>
      <dsp:spPr>
        <a:xfrm>
          <a:off x="2172089" y="2785089"/>
          <a:ext cx="617577" cy="61757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Socio-Economic Status</a:t>
          </a:r>
          <a:endParaRPr lang="en-US" sz="500" kern="1200" dirty="0"/>
        </a:p>
      </dsp:txBody>
      <dsp:txXfrm>
        <a:off x="2262531" y="2875531"/>
        <a:ext cx="436693" cy="436693"/>
      </dsp:txXfrm>
    </dsp:sp>
    <dsp:sp modelId="{DAF19586-B2C0-497B-A9BC-1AA78B8403A0}">
      <dsp:nvSpPr>
        <dsp:cNvPr id="0" name=""/>
        <dsp:cNvSpPr/>
      </dsp:nvSpPr>
      <dsp:spPr>
        <a:xfrm>
          <a:off x="1419953" y="2153972"/>
          <a:ext cx="617577" cy="617577"/>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Religion</a:t>
          </a:r>
          <a:endParaRPr lang="en-US" sz="500" kern="1200" dirty="0"/>
        </a:p>
      </dsp:txBody>
      <dsp:txXfrm>
        <a:off x="1510395" y="2244414"/>
        <a:ext cx="436693" cy="436693"/>
      </dsp:txXfrm>
    </dsp:sp>
    <dsp:sp modelId="{54364EF8-D770-4799-86CD-CAEE199A56A4}">
      <dsp:nvSpPr>
        <dsp:cNvPr id="0" name=""/>
        <dsp:cNvSpPr/>
      </dsp:nvSpPr>
      <dsp:spPr>
        <a:xfrm>
          <a:off x="1249458" y="1187045"/>
          <a:ext cx="617577" cy="617577"/>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Political  Affiliation</a:t>
          </a:r>
          <a:endParaRPr lang="en-US" sz="500" kern="1200" dirty="0"/>
        </a:p>
      </dsp:txBody>
      <dsp:txXfrm>
        <a:off x="1339900" y="1277487"/>
        <a:ext cx="436693" cy="436693"/>
      </dsp:txXfrm>
    </dsp:sp>
    <dsp:sp modelId="{CD3490BE-280F-4ED1-8643-3294CBC11137}">
      <dsp:nvSpPr>
        <dsp:cNvPr id="0" name=""/>
        <dsp:cNvSpPr/>
      </dsp:nvSpPr>
      <dsp:spPr>
        <a:xfrm>
          <a:off x="1740379" y="336743"/>
          <a:ext cx="617577" cy="617577"/>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Educational Background</a:t>
          </a:r>
          <a:endParaRPr lang="en-US" sz="500" kern="1200" dirty="0"/>
        </a:p>
      </dsp:txBody>
      <dsp:txXfrm>
        <a:off x="1830821" y="427185"/>
        <a:ext cx="436693" cy="43669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F29D40-77B3-419E-9024-ED4C24097649}" type="datetimeFigureOut">
              <a:rPr lang="en-US" smtClean="0"/>
              <a:t>6/8/2015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657EB4-5109-40EF-AC9A-0CE0EA8D6C08}" type="slidenum">
              <a:rPr lang="en-US" smtClean="0"/>
              <a:t>‹#›</a:t>
            </a:fld>
            <a:endParaRPr lang="en-US" dirty="0"/>
          </a:p>
        </p:txBody>
      </p:sp>
    </p:spTree>
    <p:extLst>
      <p:ext uri="{BB962C8B-B14F-4D97-AF65-F5344CB8AC3E}">
        <p14:creationId xmlns:p14="http://schemas.microsoft.com/office/powerpoint/2010/main" val="13413796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4ED7B26-C89C-452B-9091-F368B30B01CD}" type="datetimeFigureOut">
              <a:rPr lang="en-US" smtClean="0"/>
              <a:t>6/8/2015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F56A220-2B1E-4C5D-B9A7-1367D9716E2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6A220-2B1E-4C5D-B9A7-1367D9716E2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F56A220-2B1E-4C5D-B9A7-1367D9716E2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56A220-2B1E-4C5D-B9A7-1367D9716E2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4ED7B26-C89C-452B-9091-F368B30B01CD}" type="datetimeFigureOut">
              <a:rPr lang="en-US" smtClean="0"/>
              <a:t>6/8/2015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F56A220-2B1E-4C5D-B9A7-1367D9716E2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6A220-2B1E-4C5D-B9A7-1367D9716E2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56A220-2B1E-4C5D-B9A7-1367D9716E2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56A220-2B1E-4C5D-B9A7-1367D9716E2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56A220-2B1E-4C5D-B9A7-1367D9716E2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F56A220-2B1E-4C5D-B9A7-1367D9716E2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D7B26-C89C-452B-9091-F368B30B01CD}" type="datetimeFigureOut">
              <a:rPr lang="en-US" smtClean="0"/>
              <a:t>6/8/2015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56A220-2B1E-4C5D-B9A7-1367D9716E2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4ED7B26-C89C-452B-9091-F368B30B01CD}" type="datetimeFigureOut">
              <a:rPr lang="en-US" smtClean="0"/>
              <a:t>6/8/2015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F56A220-2B1E-4C5D-B9A7-1367D9716E2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acherscollegepress.com/culture.pdf" TargetMode="External"/><Relationship Id="rId2" Type="http://schemas.openxmlformats.org/officeDocument/2006/relationships/hyperlink" Target="http://www.unco.edu/cebs/diversity/pdfs/Banks_Equity%20Pedagogy_An%20Essential%20Component%20of%20Multicultural%20Education.pdf" TargetMode="External"/><Relationship Id="rId1" Type="http://schemas.openxmlformats.org/officeDocument/2006/relationships/slideLayout" Target="../slideLayouts/slideLayout2.xml"/><Relationship Id="rId4" Type="http://schemas.openxmlformats.org/officeDocument/2006/relationships/hyperlink" Target="http://itspronouncedmetrosexual.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cahlc.org/Criteria-Eligibility-and-Candidacy/criteria-and-core-componen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smtClean="0"/>
              <a:t>Union Institute &amp; University</a:t>
            </a:r>
          </a:p>
          <a:p>
            <a:r>
              <a:rPr lang="en-US" dirty="0" smtClean="0"/>
              <a:t>Spring /Summer Virtual National Faculty Meeting</a:t>
            </a:r>
          </a:p>
          <a:p>
            <a:r>
              <a:rPr lang="en-US" dirty="0" smtClean="0"/>
              <a:t>May 28, 2015</a:t>
            </a:r>
          </a:p>
          <a:p>
            <a:endParaRPr lang="en-US" dirty="0"/>
          </a:p>
        </p:txBody>
      </p:sp>
      <p:sp>
        <p:nvSpPr>
          <p:cNvPr id="2" name="Title 1"/>
          <p:cNvSpPr>
            <a:spLocks noGrp="1"/>
          </p:cNvSpPr>
          <p:nvPr>
            <p:ph type="title"/>
          </p:nvPr>
        </p:nvSpPr>
        <p:spPr/>
        <p:txBody>
          <a:bodyPr>
            <a:normAutofit fontScale="90000"/>
          </a:bodyPr>
          <a:lstStyle/>
          <a:p>
            <a:r>
              <a:rPr lang="en-US" dirty="0" smtClean="0"/>
              <a:t>The Culturally Inclusive &amp; Responsive Classroom</a:t>
            </a:r>
            <a:endParaRPr lang="en-US" dirty="0"/>
          </a:p>
        </p:txBody>
      </p:sp>
    </p:spTree>
    <p:extLst>
      <p:ext uri="{BB962C8B-B14F-4D97-AF65-F5344CB8AC3E}">
        <p14:creationId xmlns:p14="http://schemas.microsoft.com/office/powerpoint/2010/main" val="2924085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How do you create an environment where students feel like they can be successful?</a:t>
            </a:r>
          </a:p>
          <a:p>
            <a:pPr lvl="1"/>
            <a:r>
              <a:rPr lang="en-US" sz="2000" dirty="0" smtClean="0"/>
              <a:t>Cultural Scaffolding – Incorporate the “world of the student” into the curriculum/syllabus.  Help them make the connection between their real lived experiences and the content.</a:t>
            </a:r>
          </a:p>
          <a:p>
            <a:pPr lvl="1"/>
            <a:r>
              <a:rPr lang="en-US" sz="2000" dirty="0" smtClean="0"/>
              <a:t>Communication – Check in with students to make sure that they understand the language that is being used in the classroom.  Check </a:t>
            </a:r>
            <a:r>
              <a:rPr lang="en-US" sz="2000" dirty="0"/>
              <a:t>in </a:t>
            </a:r>
            <a:r>
              <a:rPr lang="en-US" sz="2000" dirty="0" smtClean="0"/>
              <a:t>to </a:t>
            </a:r>
            <a:r>
              <a:rPr lang="en-US" sz="2000" dirty="0"/>
              <a:t>make sure that they understand the </a:t>
            </a:r>
            <a:r>
              <a:rPr lang="en-US" sz="2000" dirty="0" smtClean="0"/>
              <a:t>context of the materials being discussed.  </a:t>
            </a:r>
            <a:endParaRPr lang="en-US" sz="2000" dirty="0"/>
          </a:p>
          <a:p>
            <a:pPr lvl="1"/>
            <a:r>
              <a:rPr lang="en-US" sz="2000" dirty="0" smtClean="0"/>
              <a:t>Cultural Congruity – “Match” how people learn/study/process information with what goes on in the classroom (on-ground, online [synchronous/asynchronous]).</a:t>
            </a:r>
          </a:p>
        </p:txBody>
      </p:sp>
      <p:sp>
        <p:nvSpPr>
          <p:cNvPr id="3" name="Title 2"/>
          <p:cNvSpPr>
            <a:spLocks noGrp="1"/>
          </p:cNvSpPr>
          <p:nvPr>
            <p:ph type="title"/>
          </p:nvPr>
        </p:nvSpPr>
        <p:spPr/>
        <p:txBody>
          <a:bodyPr/>
          <a:lstStyle/>
          <a:p>
            <a:r>
              <a:rPr lang="en-US" dirty="0" smtClean="0"/>
              <a:t>During the Course</a:t>
            </a:r>
            <a:endParaRPr lang="en-US" dirty="0"/>
          </a:p>
        </p:txBody>
      </p:sp>
    </p:spTree>
    <p:extLst>
      <p:ext uri="{BB962C8B-B14F-4D97-AF65-F5344CB8AC3E}">
        <p14:creationId xmlns:p14="http://schemas.microsoft.com/office/powerpoint/2010/main" val="73143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Example of Building a Learning Community</a:t>
            </a:r>
          </a:p>
          <a:p>
            <a:pPr lvl="1"/>
            <a:r>
              <a:rPr lang="en-US" dirty="0" smtClean="0"/>
              <a:t>Faculty Bio/Welcome</a:t>
            </a:r>
          </a:p>
          <a:p>
            <a:pPr lvl="2"/>
            <a:r>
              <a:rPr lang="en-US" dirty="0" smtClean="0"/>
              <a:t>What information do you disclose about your identity?</a:t>
            </a:r>
          </a:p>
          <a:p>
            <a:pPr lvl="2"/>
            <a:r>
              <a:rPr lang="en-US" dirty="0" smtClean="0"/>
              <a:t>What information do you include to connect with the students?  </a:t>
            </a:r>
          </a:p>
          <a:p>
            <a:pPr marL="640080" lvl="2" indent="0">
              <a:buNone/>
            </a:pPr>
            <a:endParaRPr lang="en-US" dirty="0" smtClean="0"/>
          </a:p>
          <a:p>
            <a:pPr lvl="1"/>
            <a:r>
              <a:rPr lang="en-US" dirty="0" smtClean="0"/>
              <a:t>Student bios or introductions</a:t>
            </a:r>
          </a:p>
          <a:p>
            <a:pPr lvl="2"/>
            <a:r>
              <a:rPr lang="en-US" dirty="0" smtClean="0"/>
              <a:t>Is </a:t>
            </a:r>
            <a:r>
              <a:rPr lang="en-US" dirty="0"/>
              <a:t>there a template?  What categories of information is in it?</a:t>
            </a:r>
          </a:p>
          <a:p>
            <a:pPr lvl="2"/>
            <a:r>
              <a:rPr lang="en-US" dirty="0"/>
              <a:t>Is a picture option available/required?</a:t>
            </a:r>
          </a:p>
          <a:p>
            <a:pPr lvl="2"/>
            <a:r>
              <a:rPr lang="en-US" dirty="0"/>
              <a:t>What do you need to know about a student?</a:t>
            </a:r>
          </a:p>
          <a:p>
            <a:pPr lvl="2"/>
            <a:r>
              <a:rPr lang="en-US" dirty="0"/>
              <a:t>What do </a:t>
            </a:r>
            <a:r>
              <a:rPr lang="en-US" dirty="0" smtClean="0"/>
              <a:t>his/her (or gender </a:t>
            </a:r>
            <a:r>
              <a:rPr lang="en-US" dirty="0"/>
              <a:t>neutral </a:t>
            </a:r>
            <a:r>
              <a:rPr lang="en-US" dirty="0" smtClean="0"/>
              <a:t>pronoun) </a:t>
            </a:r>
            <a:r>
              <a:rPr lang="en-US" dirty="0"/>
              <a:t>peers need to know</a:t>
            </a:r>
            <a:r>
              <a:rPr lang="en-US" dirty="0" smtClean="0"/>
              <a:t>?</a:t>
            </a:r>
          </a:p>
          <a:p>
            <a:pPr lvl="2"/>
            <a:endParaRPr lang="en-US" dirty="0"/>
          </a:p>
          <a:p>
            <a:pPr lvl="1"/>
            <a:r>
              <a:rPr lang="en-US" dirty="0" smtClean="0"/>
              <a:t>Introducing New Information/Topics to Students</a:t>
            </a:r>
            <a:endParaRPr lang="en-US" dirty="0"/>
          </a:p>
          <a:p>
            <a:pPr lvl="2"/>
            <a:r>
              <a:rPr lang="en-US" dirty="0" smtClean="0"/>
              <a:t>Research the authors</a:t>
            </a:r>
          </a:p>
          <a:p>
            <a:pPr lvl="2"/>
            <a:r>
              <a:rPr lang="en-US" dirty="0" smtClean="0"/>
              <a:t>“Bring in” related information that relevant to you (this helps build community and curriculum)</a:t>
            </a:r>
          </a:p>
          <a:p>
            <a:pPr marL="640080" lvl="2" indent="0">
              <a:buNone/>
            </a:pPr>
            <a:endParaRPr lang="en-US" dirty="0"/>
          </a:p>
          <a:p>
            <a:pPr lvl="1"/>
            <a:endParaRPr lang="en-US" dirty="0" smtClean="0"/>
          </a:p>
        </p:txBody>
      </p:sp>
      <p:sp>
        <p:nvSpPr>
          <p:cNvPr id="2" name="Title 1"/>
          <p:cNvSpPr>
            <a:spLocks noGrp="1"/>
          </p:cNvSpPr>
          <p:nvPr>
            <p:ph type="title"/>
          </p:nvPr>
        </p:nvSpPr>
        <p:spPr/>
        <p:txBody>
          <a:bodyPr/>
          <a:lstStyle/>
          <a:p>
            <a:r>
              <a:rPr lang="en-US" dirty="0" smtClean="0"/>
              <a:t>The Online Environment</a:t>
            </a:r>
            <a:endParaRPr lang="en-US" dirty="0"/>
          </a:p>
        </p:txBody>
      </p:sp>
    </p:spTree>
    <p:extLst>
      <p:ext uri="{BB962C8B-B14F-4D97-AF65-F5344CB8AC3E}">
        <p14:creationId xmlns:p14="http://schemas.microsoft.com/office/powerpoint/2010/main" val="3039056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r>
              <a:rPr lang="en-US" sz="2000" dirty="0" smtClean="0"/>
              <a:t>Culturally Diverse Curriculum</a:t>
            </a:r>
          </a:p>
          <a:p>
            <a:pPr marL="45720" indent="0">
              <a:buNone/>
            </a:pPr>
            <a:endParaRPr lang="en-US" sz="2000" dirty="0" smtClean="0"/>
          </a:p>
          <a:p>
            <a:pPr lvl="1"/>
            <a:r>
              <a:rPr lang="en-US" sz="2000" dirty="0" smtClean="0"/>
              <a:t>“Preparing for Culturally Responsive Teaching”</a:t>
            </a:r>
          </a:p>
          <a:p>
            <a:pPr marL="0" indent="0">
              <a:buNone/>
            </a:pPr>
            <a:r>
              <a:rPr lang="en-US" sz="1800" dirty="0"/>
              <a:t>(</a:t>
            </a:r>
            <a:r>
              <a:rPr lang="en-US" sz="1800" dirty="0" smtClean="0"/>
              <a:t>2002 article by Dr. Geneva Gay)</a:t>
            </a:r>
            <a:endParaRPr lang="en-US" sz="1800" dirty="0"/>
          </a:p>
        </p:txBody>
      </p:sp>
      <p:sp>
        <p:nvSpPr>
          <p:cNvPr id="6" name="Content Placeholder 5"/>
          <p:cNvSpPr>
            <a:spLocks noGrp="1"/>
          </p:cNvSpPr>
          <p:nvPr>
            <p:ph sz="half" idx="2"/>
          </p:nvPr>
        </p:nvSpPr>
        <p:spPr/>
        <p:txBody>
          <a:bodyPr>
            <a:normAutofit/>
          </a:bodyPr>
          <a:lstStyle/>
          <a:p>
            <a:pPr lvl="1"/>
            <a:r>
              <a:rPr lang="en-US" sz="1800" dirty="0" smtClean="0"/>
              <a:t>“Checklist of Assumptions that Can </a:t>
            </a:r>
            <a:r>
              <a:rPr lang="en-US" sz="1800" dirty="0"/>
              <a:t>I</a:t>
            </a:r>
            <a:r>
              <a:rPr lang="en-US" sz="1800" dirty="0" smtClean="0"/>
              <a:t>mpact Motivation, Learning, and Performance” </a:t>
            </a:r>
          </a:p>
          <a:p>
            <a:pPr marL="0" indent="0">
              <a:buNone/>
            </a:pPr>
            <a:r>
              <a:rPr lang="en-US" sz="1600" dirty="0"/>
              <a:t>(</a:t>
            </a:r>
            <a:r>
              <a:rPr lang="en-US" sz="1600" dirty="0" smtClean="0"/>
              <a:t>2007 White paper by Dr. Michele DiPietro)</a:t>
            </a:r>
            <a:endParaRPr lang="en-US" sz="1600" dirty="0"/>
          </a:p>
        </p:txBody>
      </p:sp>
      <p:sp>
        <p:nvSpPr>
          <p:cNvPr id="4" name="Title 3"/>
          <p:cNvSpPr>
            <a:spLocks noGrp="1"/>
          </p:cNvSpPr>
          <p:nvPr>
            <p:ph type="title"/>
          </p:nvPr>
        </p:nvSpPr>
        <p:spPr/>
        <p:txBody>
          <a:bodyPr/>
          <a:lstStyle/>
          <a:p>
            <a:r>
              <a:rPr lang="en-US" dirty="0" smtClean="0"/>
              <a:t>The Online Environment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573153"/>
            <a:ext cx="11430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516003"/>
            <a:ext cx="1371600"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421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Communication Styles and Introduction to Criminal Law</a:t>
            </a:r>
          </a:p>
          <a:p>
            <a:pPr lvl="1"/>
            <a:r>
              <a:rPr lang="en-US" dirty="0" smtClean="0"/>
              <a:t>Concept: Topic-Centered and Topic-Chaining</a:t>
            </a:r>
          </a:p>
          <a:p>
            <a:endParaRPr lang="en-US" dirty="0"/>
          </a:p>
          <a:p>
            <a:r>
              <a:rPr lang="en-US" dirty="0" smtClean="0"/>
              <a:t>In a course on criminal law, the main objective is to teach students the fundamental concepts in criminal law.  This is mostly done via case study.</a:t>
            </a:r>
          </a:p>
          <a:p>
            <a:r>
              <a:rPr lang="en-US" dirty="0" smtClean="0"/>
              <a:t>In many of the cases read, most of the defendants are African American and Hispanic.  </a:t>
            </a:r>
          </a:p>
          <a:p>
            <a:r>
              <a:rPr lang="en-US" dirty="0" smtClean="0"/>
              <a:t>Why is this the case?  Is it because most of the defendants are in fact African American and Hispanic?  Is it because most of the cases from which </a:t>
            </a:r>
            <a:r>
              <a:rPr lang="en-US" dirty="0"/>
              <a:t>U</a:t>
            </a:r>
            <a:r>
              <a:rPr lang="en-US" dirty="0" smtClean="0"/>
              <a:t>nited State Supreme Court landmark decisions are made involve injustices perpetrated against African Americans and Hispanics? </a:t>
            </a:r>
          </a:p>
        </p:txBody>
      </p:sp>
      <p:sp>
        <p:nvSpPr>
          <p:cNvPr id="2" name="Title 1"/>
          <p:cNvSpPr>
            <a:spLocks noGrp="1"/>
          </p:cNvSpPr>
          <p:nvPr>
            <p:ph type="title"/>
          </p:nvPr>
        </p:nvSpPr>
        <p:spPr/>
        <p:txBody>
          <a:bodyPr/>
          <a:lstStyle/>
          <a:p>
            <a:r>
              <a:rPr lang="en-US" dirty="0" smtClean="0"/>
              <a:t>Something to Think About</a:t>
            </a:r>
            <a:endParaRPr lang="en-US" dirty="0"/>
          </a:p>
        </p:txBody>
      </p:sp>
    </p:spTree>
    <p:extLst>
      <p:ext uri="{BB962C8B-B14F-4D97-AF65-F5344CB8AC3E}">
        <p14:creationId xmlns:p14="http://schemas.microsoft.com/office/powerpoint/2010/main" val="2848649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are the thoughts of the students? How are they processing the information?  </a:t>
            </a:r>
            <a:r>
              <a:rPr lang="en-US" dirty="0" smtClean="0"/>
              <a:t>What are their responses? What </a:t>
            </a:r>
            <a:r>
              <a:rPr lang="en-US" dirty="0"/>
              <a:t>is the affect of this process on their ability to complete the assigned work?</a:t>
            </a:r>
          </a:p>
          <a:p>
            <a:r>
              <a:rPr lang="en-US" dirty="0"/>
              <a:t>What are the thoughts of the </a:t>
            </a:r>
            <a:r>
              <a:rPr lang="en-US" dirty="0" smtClean="0"/>
              <a:t>instructor? </a:t>
            </a:r>
            <a:r>
              <a:rPr lang="en-US" dirty="0"/>
              <a:t>How is s/he processing the information?  What is the affect of this process on his/her ability to provide feedback and assess student learning?</a:t>
            </a:r>
          </a:p>
          <a:p>
            <a:r>
              <a:rPr lang="en-US" dirty="0" smtClean="0"/>
              <a:t>Should these questions be discussed at all if the objective is to learn criminal law and the fundamentals of the criminal justice system?</a:t>
            </a:r>
            <a:endParaRPr lang="en-US" dirty="0"/>
          </a:p>
          <a:p>
            <a:endParaRPr lang="en-US" dirty="0"/>
          </a:p>
        </p:txBody>
      </p:sp>
      <p:sp>
        <p:nvSpPr>
          <p:cNvPr id="3" name="Title 2"/>
          <p:cNvSpPr>
            <a:spLocks noGrp="1"/>
          </p:cNvSpPr>
          <p:nvPr>
            <p:ph type="title"/>
          </p:nvPr>
        </p:nvSpPr>
        <p:spPr/>
        <p:txBody>
          <a:bodyPr/>
          <a:lstStyle/>
          <a:p>
            <a:r>
              <a:rPr lang="en-US" dirty="0" smtClean="0"/>
              <a:t>Something to Think About</a:t>
            </a:r>
            <a:endParaRPr lang="en-US" dirty="0"/>
          </a:p>
        </p:txBody>
      </p:sp>
    </p:spTree>
    <p:extLst>
      <p:ext uri="{BB962C8B-B14F-4D97-AF65-F5344CB8AC3E}">
        <p14:creationId xmlns:p14="http://schemas.microsoft.com/office/powerpoint/2010/main" val="182314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 Student wants to know why officers did not take the time to read Miranda rights in a language that could be understood by the person being arrested.</a:t>
            </a:r>
          </a:p>
          <a:p>
            <a:r>
              <a:rPr lang="en-US" dirty="0" smtClean="0"/>
              <a:t>Police didn’t have Spanish speaking officers onsite</a:t>
            </a:r>
          </a:p>
          <a:p>
            <a:r>
              <a:rPr lang="en-US" dirty="0" smtClean="0"/>
              <a:t>Student: Why wouldn’t a community that is home to many Spanish speaking people not have several Spanish speaking officers?</a:t>
            </a:r>
          </a:p>
          <a:p>
            <a:r>
              <a:rPr lang="en-US" dirty="0" smtClean="0"/>
              <a:t>Teacher: That’s not the main issue that we’re discussing or the main point.</a:t>
            </a:r>
          </a:p>
          <a:p>
            <a:r>
              <a:rPr lang="en-US" dirty="0" smtClean="0"/>
              <a:t>Student: But the whole thing doesn’t make sense within the context of what happens in real life.  Or the needs of the community.</a:t>
            </a:r>
            <a:endParaRPr lang="en-US" dirty="0"/>
          </a:p>
        </p:txBody>
      </p:sp>
      <p:sp>
        <p:nvSpPr>
          <p:cNvPr id="3" name="Title 2"/>
          <p:cNvSpPr>
            <a:spLocks noGrp="1"/>
          </p:cNvSpPr>
          <p:nvPr>
            <p:ph type="title"/>
          </p:nvPr>
        </p:nvSpPr>
        <p:spPr/>
        <p:txBody>
          <a:bodyPr/>
          <a:lstStyle/>
          <a:p>
            <a:r>
              <a:rPr lang="en-US" dirty="0" smtClean="0"/>
              <a:t>Cross-Cultural Communications</a:t>
            </a:r>
            <a:endParaRPr lang="en-US" dirty="0"/>
          </a:p>
        </p:txBody>
      </p:sp>
    </p:spTree>
    <p:extLst>
      <p:ext uri="{BB962C8B-B14F-4D97-AF65-F5344CB8AC3E}">
        <p14:creationId xmlns:p14="http://schemas.microsoft.com/office/powerpoint/2010/main" val="3419007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Review/Assess Performance …Self-Reflection </a:t>
            </a:r>
          </a:p>
          <a:p>
            <a:pPr lvl="1"/>
            <a:r>
              <a:rPr lang="en-US" dirty="0" smtClean="0"/>
              <a:t>Were there any communication issues?</a:t>
            </a:r>
          </a:p>
          <a:p>
            <a:pPr lvl="1"/>
            <a:r>
              <a:rPr lang="en-US" dirty="0" smtClean="0"/>
              <a:t>How did students respond to assignments?</a:t>
            </a:r>
          </a:p>
          <a:p>
            <a:pPr lvl="1"/>
            <a:r>
              <a:rPr lang="en-US" dirty="0" smtClean="0"/>
              <a:t>How did students perform?</a:t>
            </a:r>
          </a:p>
          <a:p>
            <a:pPr lvl="1"/>
            <a:r>
              <a:rPr lang="en-US" dirty="0" smtClean="0"/>
              <a:t>How did you respond to students questions?</a:t>
            </a:r>
          </a:p>
          <a:p>
            <a:pPr lvl="1"/>
            <a:r>
              <a:rPr lang="en-US" dirty="0" smtClean="0"/>
              <a:t>Did you perceive that any students challenged your knowledge base? What were the challenges about?  </a:t>
            </a:r>
          </a:p>
          <a:p>
            <a:pPr lvl="2"/>
            <a:r>
              <a:rPr lang="en-US" dirty="0" smtClean="0"/>
              <a:t>Content, process</a:t>
            </a:r>
          </a:p>
          <a:p>
            <a:pPr lvl="2"/>
            <a:r>
              <a:rPr lang="en-US" dirty="0" smtClean="0"/>
              <a:t>Prior knowledge or background information</a:t>
            </a:r>
          </a:p>
          <a:p>
            <a:pPr lvl="2"/>
            <a:r>
              <a:rPr lang="en-US" dirty="0"/>
              <a:t>T</a:t>
            </a:r>
            <a:r>
              <a:rPr lang="en-US" dirty="0" smtClean="0"/>
              <a:t>he importance or relevance of assignments and readings</a:t>
            </a:r>
          </a:p>
          <a:p>
            <a:pPr lvl="1"/>
            <a:r>
              <a:rPr lang="en-US" dirty="0" smtClean="0"/>
              <a:t>What assumptions did you make that may have influenced all of the above?  (DiPietro)</a:t>
            </a:r>
            <a:endParaRPr lang="en-US" dirty="0"/>
          </a:p>
          <a:p>
            <a:pPr lvl="2"/>
            <a:endParaRPr lang="en-US" dirty="0"/>
          </a:p>
        </p:txBody>
      </p:sp>
      <p:sp>
        <p:nvSpPr>
          <p:cNvPr id="3" name="Title 2"/>
          <p:cNvSpPr>
            <a:spLocks noGrp="1"/>
          </p:cNvSpPr>
          <p:nvPr>
            <p:ph type="title"/>
          </p:nvPr>
        </p:nvSpPr>
        <p:spPr/>
        <p:txBody>
          <a:bodyPr/>
          <a:lstStyle/>
          <a:p>
            <a:r>
              <a:rPr lang="en-US" dirty="0" smtClean="0"/>
              <a:t>After the Course</a:t>
            </a:r>
            <a:endParaRPr lang="en-US" dirty="0"/>
          </a:p>
        </p:txBody>
      </p:sp>
    </p:spTree>
    <p:extLst>
      <p:ext uri="{BB962C8B-B14F-4D97-AF65-F5344CB8AC3E}">
        <p14:creationId xmlns:p14="http://schemas.microsoft.com/office/powerpoint/2010/main" val="1385820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endParaRPr lang="en-US" dirty="0"/>
          </a:p>
          <a:p>
            <a:r>
              <a:rPr lang="en-US" dirty="0"/>
              <a:t>DiPietro, M. (2007).  Checklist of assumptions that can impact motivation, learning and performance.  Eberly Center for Teaching Excellence, Carnegie Mellon University. </a:t>
            </a:r>
            <a:endParaRPr lang="en-US" dirty="0" smtClean="0"/>
          </a:p>
          <a:p>
            <a:r>
              <a:rPr lang="en-US" dirty="0" smtClean="0"/>
              <a:t>Gay</a:t>
            </a:r>
            <a:r>
              <a:rPr lang="en-US" dirty="0"/>
              <a:t>, G. (March/April 2002).  Preparing for Culturally Responsive in </a:t>
            </a:r>
            <a:r>
              <a:rPr lang="en-US" i="1" dirty="0"/>
              <a:t>Teaching in Journal of Teacher Education</a:t>
            </a:r>
            <a:r>
              <a:rPr lang="en-US" dirty="0"/>
              <a:t>, Vol. 53, No. 2. pp. 106-116.  </a:t>
            </a:r>
            <a:endParaRPr lang="en-US" dirty="0" smtClean="0"/>
          </a:p>
          <a:p>
            <a:r>
              <a:rPr lang="en-US" dirty="0" smtClean="0"/>
              <a:t>Tinto, V. (1993) Leaving College: Rethinking the Causes and Cures of Student Attrition.  University of Chicago Press: </a:t>
            </a:r>
            <a:r>
              <a:rPr lang="en-US" dirty="0"/>
              <a:t>C</a:t>
            </a:r>
            <a:r>
              <a:rPr lang="en-US" dirty="0" smtClean="0"/>
              <a:t>hicago</a:t>
            </a:r>
            <a:endParaRPr lang="en-US" dirty="0"/>
          </a:p>
          <a:p>
            <a:endParaRPr lang="en-US" dirty="0"/>
          </a:p>
        </p:txBody>
      </p:sp>
      <p:sp>
        <p:nvSpPr>
          <p:cNvPr id="2" name="Title 1"/>
          <p:cNvSpPr>
            <a:spLocks noGrp="1"/>
          </p:cNvSpPr>
          <p:nvPr>
            <p:ph type="title"/>
          </p:nvPr>
        </p:nvSpPr>
        <p:spPr/>
        <p:txBody>
          <a:bodyPr>
            <a:normAutofit/>
          </a:bodyPr>
          <a:lstStyle/>
          <a:p>
            <a:r>
              <a:rPr lang="en-US" dirty="0" smtClean="0"/>
              <a:t>References</a:t>
            </a:r>
            <a:endParaRPr lang="en-US" dirty="0"/>
          </a:p>
        </p:txBody>
      </p:sp>
    </p:spTree>
    <p:extLst>
      <p:ext uri="{BB962C8B-B14F-4D97-AF65-F5344CB8AC3E}">
        <p14:creationId xmlns:p14="http://schemas.microsoft.com/office/powerpoint/2010/main" val="949555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Banks, C.A. and Banks, J.A.  (Summer, 1995).  Equity </a:t>
            </a:r>
            <a:r>
              <a:rPr lang="en-US" dirty="0"/>
              <a:t>Pedagogy: An Essential Component of Multicultural </a:t>
            </a:r>
            <a:r>
              <a:rPr lang="en-US" dirty="0" smtClean="0"/>
              <a:t>Education. Theory </a:t>
            </a:r>
            <a:r>
              <a:rPr lang="en-US" dirty="0"/>
              <a:t>into Practice, Vol. 34, No. 3, Culturally Relevant Teaching (Summer, 1995), pp. </a:t>
            </a:r>
            <a:r>
              <a:rPr lang="en-US" dirty="0" smtClean="0"/>
              <a:t>152-158.  </a:t>
            </a:r>
            <a:r>
              <a:rPr lang="en-US" u="sng" dirty="0" smtClean="0">
                <a:hlinkClick r:id="rId2"/>
              </a:rPr>
              <a:t>http</a:t>
            </a:r>
            <a:r>
              <a:rPr lang="en-US" u="sng" dirty="0">
                <a:hlinkClick r:id="rId2"/>
              </a:rPr>
              <a:t>://www.unco.edu/cebs/diversity/pdfs/Banks_Equity%20Pedagogy_An%20Essential%20Component%20of%20Multicultural%20Education.pdf</a:t>
            </a:r>
            <a:endParaRPr lang="en-US" dirty="0"/>
          </a:p>
          <a:p>
            <a:r>
              <a:rPr lang="en-US" dirty="0" smtClean="0"/>
              <a:t>Sleeter, C.E. (2001). Cultural, Difference and Power.  Teachers College Press: New York.  </a:t>
            </a:r>
            <a:r>
              <a:rPr lang="en-US" u="sng" dirty="0" smtClean="0">
                <a:hlinkClick r:id="rId3"/>
              </a:rPr>
              <a:t>http</a:t>
            </a:r>
            <a:r>
              <a:rPr lang="en-US" u="sng" dirty="0">
                <a:hlinkClick r:id="rId3"/>
              </a:rPr>
              <a:t>://www.teacherscollegepress.com/culture.pdf</a:t>
            </a:r>
            <a:endParaRPr lang="en-US" dirty="0"/>
          </a:p>
          <a:p>
            <a:r>
              <a:rPr lang="en-US" u="sng" dirty="0">
                <a:hlinkClick r:id="rId4"/>
              </a:rPr>
              <a:t>http://itspronouncedmetrosexual.com/</a:t>
            </a:r>
            <a:endParaRPr lang="en-US" dirty="0"/>
          </a:p>
          <a:p>
            <a:endParaRPr lang="en-US" dirty="0"/>
          </a:p>
        </p:txBody>
      </p:sp>
      <p:sp>
        <p:nvSpPr>
          <p:cNvPr id="3" name="Title 2"/>
          <p:cNvSpPr>
            <a:spLocks noGrp="1"/>
          </p:cNvSpPr>
          <p:nvPr>
            <p:ph type="title"/>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328391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Special thanks to </a:t>
            </a:r>
          </a:p>
          <a:p>
            <a:pPr marL="0" indent="0">
              <a:buNone/>
            </a:pPr>
            <a:endParaRPr lang="en-US" dirty="0" smtClean="0"/>
          </a:p>
          <a:p>
            <a:r>
              <a:rPr lang="en-US" dirty="0" smtClean="0"/>
              <a:t>Dr. Nelson E. Soto, Vice President for Academic Affairs</a:t>
            </a:r>
          </a:p>
          <a:p>
            <a:r>
              <a:rPr lang="en-US" dirty="0" smtClean="0"/>
              <a:t>Mr. Wes Jackson, Project Coordinator, Office of the Vice President for Academic Affairs</a:t>
            </a:r>
          </a:p>
          <a:p>
            <a:r>
              <a:rPr lang="en-US" dirty="0" smtClean="0"/>
              <a:t>Mary Amos, Senior Academic Technologist and Designer</a:t>
            </a:r>
          </a:p>
          <a:p>
            <a:endParaRPr lang="en-US" dirty="0"/>
          </a:p>
          <a:p>
            <a:endParaRPr lang="en-US" dirty="0" smtClean="0"/>
          </a:p>
          <a:p>
            <a:r>
              <a:rPr lang="en-US" dirty="0" smtClean="0"/>
              <a:t>Contact: Tuesday L. Cooper, J.D., Ed.D.</a:t>
            </a:r>
          </a:p>
          <a:p>
            <a:pPr marL="0" indent="0">
              <a:buNone/>
            </a:pPr>
            <a:r>
              <a:rPr lang="en-US" dirty="0" smtClean="0"/>
              <a:t>Email: tuesdaycooper@gmail,com</a:t>
            </a:r>
            <a:endParaRPr lang="en-US" dirty="0"/>
          </a:p>
        </p:txBody>
      </p:sp>
      <p:sp>
        <p:nvSpPr>
          <p:cNvPr id="2" name="Title 1"/>
          <p:cNvSpPr>
            <a:spLocks noGrp="1"/>
          </p:cNvSpPr>
          <p:nvPr>
            <p:ph type="title"/>
          </p:nvPr>
        </p:nvSpPr>
        <p:spPr/>
        <p:txBody>
          <a:bodyPr>
            <a:normAutofit/>
          </a:bodyPr>
          <a:lstStyle/>
          <a:p>
            <a:r>
              <a:rPr lang="en-US" dirty="0" smtClean="0"/>
              <a:t>Thank You &amp; Contact Information</a:t>
            </a:r>
            <a:endParaRPr lang="en-US" dirty="0"/>
          </a:p>
        </p:txBody>
      </p:sp>
    </p:spTree>
    <p:extLst>
      <p:ext uri="{BB962C8B-B14F-4D97-AF65-F5344CB8AC3E}">
        <p14:creationId xmlns:p14="http://schemas.microsoft.com/office/powerpoint/2010/main" val="1214602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Union Institute &amp; University’s Vision </a:t>
            </a:r>
          </a:p>
          <a:p>
            <a:pPr lvl="1"/>
            <a:r>
              <a:rPr lang="en-US" dirty="0" smtClean="0"/>
              <a:t>Diversity – Union Institute</a:t>
            </a:r>
            <a:r>
              <a:rPr lang="en-US" dirty="0"/>
              <a:t> </a:t>
            </a:r>
            <a:r>
              <a:rPr lang="en-US" dirty="0" smtClean="0"/>
              <a:t>&amp; University reflects and celebrates diversity in all its forms</a:t>
            </a:r>
          </a:p>
          <a:p>
            <a:pPr marL="365760" lvl="1" indent="0">
              <a:buNone/>
            </a:pPr>
            <a:endParaRPr lang="en-US" dirty="0"/>
          </a:p>
          <a:p>
            <a:r>
              <a:rPr lang="en-US" dirty="0"/>
              <a:t>Higher Learning Commission (HLC) Criterion Three – </a:t>
            </a:r>
          </a:p>
          <a:p>
            <a:pPr lvl="1"/>
            <a:r>
              <a:rPr lang="en-US" dirty="0" smtClean="0"/>
              <a:t>Teaching </a:t>
            </a:r>
            <a:r>
              <a:rPr lang="en-US" dirty="0"/>
              <a:t>and Learning: Quality, Resources, and Support </a:t>
            </a:r>
            <a:r>
              <a:rPr lang="en-US" dirty="0">
                <a:hlinkClick r:id="rId2"/>
              </a:rPr>
              <a:t>3.B.4</a:t>
            </a:r>
            <a:r>
              <a:rPr lang="en-US" dirty="0"/>
              <a:t> “The education offered by the institution recognizes the human and cultural diversity of the world in which the student lives and </a:t>
            </a:r>
            <a:r>
              <a:rPr lang="en-US" dirty="0" smtClean="0"/>
              <a:t>works”</a:t>
            </a:r>
          </a:p>
          <a:p>
            <a:pPr marL="45720" indent="0">
              <a:buNone/>
            </a:pPr>
            <a:endParaRPr lang="en-US" dirty="0"/>
          </a:p>
          <a:p>
            <a:r>
              <a:rPr lang="en-US" dirty="0"/>
              <a:t> </a:t>
            </a:r>
            <a:r>
              <a:rPr lang="en-US" dirty="0" smtClean="0"/>
              <a:t>Globalization </a:t>
            </a:r>
          </a:p>
          <a:p>
            <a:pPr lvl="1"/>
            <a:r>
              <a:rPr lang="en-US" dirty="0" smtClean="0"/>
              <a:t>Student body</a:t>
            </a:r>
          </a:p>
          <a:p>
            <a:pPr lvl="1"/>
            <a:r>
              <a:rPr lang="en-US" dirty="0" smtClean="0"/>
              <a:t>Alumni base</a:t>
            </a:r>
          </a:p>
          <a:p>
            <a:pPr lvl="1"/>
            <a:r>
              <a:rPr lang="en-US" dirty="0" smtClean="0"/>
              <a:t>Employer needs</a:t>
            </a:r>
            <a:endParaRPr lang="en-US" dirty="0"/>
          </a:p>
          <a:p>
            <a:pPr marL="365760" lvl="1" indent="0">
              <a:buNone/>
            </a:pPr>
            <a:endParaRPr lang="en-US" dirty="0"/>
          </a:p>
        </p:txBody>
      </p:sp>
      <p:sp>
        <p:nvSpPr>
          <p:cNvPr id="3" name="Title 2"/>
          <p:cNvSpPr>
            <a:spLocks noGrp="1"/>
          </p:cNvSpPr>
          <p:nvPr>
            <p:ph type="title"/>
          </p:nvPr>
        </p:nvSpPr>
        <p:spPr/>
        <p:txBody>
          <a:bodyPr/>
          <a:lstStyle/>
          <a:p>
            <a:r>
              <a:rPr lang="en-US" dirty="0" smtClean="0"/>
              <a:t>Why Is this Important?</a:t>
            </a:r>
            <a:endParaRPr lang="en-US" dirty="0"/>
          </a:p>
        </p:txBody>
      </p:sp>
    </p:spTree>
    <p:extLst>
      <p:ext uri="{BB962C8B-B14F-4D97-AF65-F5344CB8AC3E}">
        <p14:creationId xmlns:p14="http://schemas.microsoft.com/office/powerpoint/2010/main" val="29502492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Student Engagement and Retention</a:t>
            </a:r>
          </a:p>
          <a:p>
            <a:pPr lvl="1"/>
            <a:r>
              <a:rPr lang="en-US" sz="2400" dirty="0" smtClean="0"/>
              <a:t>“When academic knowledge and skills are situated within the lived experiences and frames of reference of students, they are more personally meaningful, have higher interest appeal, and are learned more easily and thoroughly.”  (Gay, 2001 pg. 106)</a:t>
            </a:r>
          </a:p>
          <a:p>
            <a:pPr marL="365760" lvl="1" indent="0">
              <a:buNone/>
            </a:pPr>
            <a:endParaRPr lang="en-US" sz="2400" dirty="0" smtClean="0"/>
          </a:p>
          <a:p>
            <a:pPr lvl="1"/>
            <a:r>
              <a:rPr lang="en-US" sz="2400" dirty="0" smtClean="0"/>
              <a:t>Students tend to stay when they feel connected to the college and the faculty.  (Tinto, 1993)</a:t>
            </a:r>
            <a:endParaRPr lang="en-US" sz="2400" dirty="0"/>
          </a:p>
        </p:txBody>
      </p:sp>
      <p:sp>
        <p:nvSpPr>
          <p:cNvPr id="3" name="Title 2"/>
          <p:cNvSpPr>
            <a:spLocks noGrp="1"/>
          </p:cNvSpPr>
          <p:nvPr>
            <p:ph type="title"/>
          </p:nvPr>
        </p:nvSpPr>
        <p:spPr/>
        <p:txBody>
          <a:bodyPr/>
          <a:lstStyle/>
          <a:p>
            <a:r>
              <a:rPr lang="en-US" dirty="0" smtClean="0"/>
              <a:t>Why Create an Inclusive Environment?</a:t>
            </a:r>
            <a:endParaRPr lang="en-US" dirty="0"/>
          </a:p>
        </p:txBody>
      </p:sp>
    </p:spTree>
    <p:extLst>
      <p:ext uri="{BB962C8B-B14F-4D97-AF65-F5344CB8AC3E}">
        <p14:creationId xmlns:p14="http://schemas.microsoft.com/office/powerpoint/2010/main" val="3332852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02920" indent="-457200">
              <a:buFont typeface="+mj-lt"/>
              <a:buAutoNum type="arabicPeriod"/>
            </a:pPr>
            <a:r>
              <a:rPr lang="en-US" sz="2400" dirty="0" smtClean="0"/>
              <a:t>Developing a knowledge base about cultural diversity</a:t>
            </a:r>
          </a:p>
          <a:p>
            <a:pPr marL="502920" indent="-457200">
              <a:buFont typeface="+mj-lt"/>
              <a:buAutoNum type="arabicPeriod"/>
            </a:pPr>
            <a:r>
              <a:rPr lang="en-US" sz="2400" dirty="0"/>
              <a:t>I</a:t>
            </a:r>
            <a:r>
              <a:rPr lang="en-US" sz="2400" dirty="0" smtClean="0"/>
              <a:t>ncluding ethnic and cultural diversity content in the curriculum</a:t>
            </a:r>
          </a:p>
          <a:p>
            <a:pPr marL="502920" indent="-457200">
              <a:buFont typeface="+mj-lt"/>
              <a:buAutoNum type="arabicPeriod"/>
            </a:pPr>
            <a:r>
              <a:rPr lang="en-US" sz="2400" dirty="0" smtClean="0"/>
              <a:t>Demonstrating caring and building learning communities</a:t>
            </a:r>
          </a:p>
          <a:p>
            <a:pPr marL="502920" indent="-457200">
              <a:buFont typeface="+mj-lt"/>
              <a:buAutoNum type="arabicPeriod"/>
            </a:pPr>
            <a:r>
              <a:rPr lang="en-US" sz="2400" dirty="0" smtClean="0"/>
              <a:t>Communicating with ethnically diverse students</a:t>
            </a:r>
          </a:p>
          <a:p>
            <a:pPr marL="502920" indent="-457200">
              <a:buFont typeface="+mj-lt"/>
              <a:buAutoNum type="arabicPeriod"/>
            </a:pPr>
            <a:r>
              <a:rPr lang="en-US" sz="2400" dirty="0" smtClean="0"/>
              <a:t>Responding to ethnic diversity in delivery and instruction</a:t>
            </a:r>
          </a:p>
          <a:p>
            <a:pPr marL="45720" indent="0">
              <a:buNone/>
            </a:pPr>
            <a:endParaRPr lang="en-US" sz="2400" dirty="0"/>
          </a:p>
          <a:p>
            <a:pPr marL="45720" indent="0">
              <a:buNone/>
            </a:pPr>
            <a:r>
              <a:rPr lang="en-US" sz="2400" dirty="0" smtClean="0"/>
              <a:t>(Gay, 2001)</a:t>
            </a:r>
          </a:p>
        </p:txBody>
      </p:sp>
      <p:sp>
        <p:nvSpPr>
          <p:cNvPr id="3" name="Title 2"/>
          <p:cNvSpPr>
            <a:spLocks noGrp="1"/>
          </p:cNvSpPr>
          <p:nvPr>
            <p:ph type="title"/>
          </p:nvPr>
        </p:nvSpPr>
        <p:spPr/>
        <p:txBody>
          <a:bodyPr/>
          <a:lstStyle/>
          <a:p>
            <a:r>
              <a:rPr lang="en-US" dirty="0" smtClean="0"/>
              <a:t>The Big Five</a:t>
            </a:r>
            <a:endParaRPr lang="en-US" dirty="0"/>
          </a:p>
        </p:txBody>
      </p:sp>
    </p:spTree>
    <p:extLst>
      <p:ext uri="{BB962C8B-B14F-4D97-AF65-F5344CB8AC3E}">
        <p14:creationId xmlns:p14="http://schemas.microsoft.com/office/powerpoint/2010/main" val="383780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The customary beliefs, social forms, and material traits of a racial, religious or social group (Merriam Webster, 1993)</a:t>
            </a:r>
          </a:p>
          <a:p>
            <a:pPr marL="45720" indent="0">
              <a:buNone/>
            </a:pPr>
            <a:endParaRPr lang="en-US" sz="3200" dirty="0" smtClean="0"/>
          </a:p>
          <a:p>
            <a:r>
              <a:rPr lang="en-US" sz="3200" dirty="0" smtClean="0"/>
              <a:t>Social Group: Working Adult Student</a:t>
            </a:r>
          </a:p>
        </p:txBody>
      </p:sp>
      <p:sp>
        <p:nvSpPr>
          <p:cNvPr id="3" name="Title 2"/>
          <p:cNvSpPr>
            <a:spLocks noGrp="1"/>
          </p:cNvSpPr>
          <p:nvPr>
            <p:ph type="title"/>
          </p:nvPr>
        </p:nvSpPr>
        <p:spPr/>
        <p:txBody>
          <a:bodyPr/>
          <a:lstStyle/>
          <a:p>
            <a:r>
              <a:rPr lang="en-US" dirty="0" smtClean="0"/>
              <a:t>Culture</a:t>
            </a:r>
            <a:endParaRPr lang="en-US" dirty="0"/>
          </a:p>
        </p:txBody>
      </p:sp>
    </p:spTree>
    <p:extLst>
      <p:ext uri="{BB962C8B-B14F-4D97-AF65-F5344CB8AC3E}">
        <p14:creationId xmlns:p14="http://schemas.microsoft.com/office/powerpoint/2010/main" val="236262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Race</a:t>
            </a:r>
          </a:p>
          <a:p>
            <a:r>
              <a:rPr lang="en-US" dirty="0" smtClean="0"/>
              <a:t>Ethnicity</a:t>
            </a:r>
          </a:p>
          <a:p>
            <a:r>
              <a:rPr lang="en-US" dirty="0" smtClean="0"/>
              <a:t>Socio-economic class</a:t>
            </a:r>
          </a:p>
          <a:p>
            <a:r>
              <a:rPr lang="en-US" dirty="0" smtClean="0"/>
              <a:t>Gender</a:t>
            </a:r>
          </a:p>
          <a:p>
            <a:r>
              <a:rPr lang="en-US" dirty="0" smtClean="0"/>
              <a:t>Sexual Orientation</a:t>
            </a:r>
          </a:p>
          <a:p>
            <a:r>
              <a:rPr lang="en-US" dirty="0" smtClean="0"/>
              <a:t>Marital/Family Status/Structure</a:t>
            </a:r>
          </a:p>
          <a:p>
            <a:r>
              <a:rPr lang="en-US" dirty="0" smtClean="0"/>
              <a:t>Language</a:t>
            </a:r>
          </a:p>
          <a:p>
            <a:r>
              <a:rPr lang="en-US" dirty="0" smtClean="0"/>
              <a:t>Age</a:t>
            </a:r>
          </a:p>
          <a:p>
            <a:r>
              <a:rPr lang="en-US" dirty="0" smtClean="0"/>
              <a:t>Religion</a:t>
            </a:r>
          </a:p>
          <a:p>
            <a:r>
              <a:rPr lang="en-US" dirty="0" smtClean="0"/>
              <a:t>Political Affiliation</a:t>
            </a:r>
          </a:p>
          <a:p>
            <a:r>
              <a:rPr lang="en-US" dirty="0" smtClean="0"/>
              <a:t>Educational Background</a:t>
            </a:r>
          </a:p>
          <a:p>
            <a:r>
              <a:rPr lang="en-US" dirty="0" smtClean="0"/>
              <a:t>Others?</a:t>
            </a:r>
          </a:p>
          <a:p>
            <a:endParaRPr lang="en-US" dirty="0"/>
          </a:p>
        </p:txBody>
      </p:sp>
      <p:sp>
        <p:nvSpPr>
          <p:cNvPr id="2" name="Title 1"/>
          <p:cNvSpPr>
            <a:spLocks noGrp="1"/>
          </p:cNvSpPr>
          <p:nvPr>
            <p:ph type="title"/>
          </p:nvPr>
        </p:nvSpPr>
        <p:spPr/>
        <p:txBody>
          <a:bodyPr/>
          <a:lstStyle/>
          <a:p>
            <a:r>
              <a:rPr lang="en-US" dirty="0" smtClean="0"/>
              <a:t>Expanding the Definition</a:t>
            </a:r>
            <a:endParaRPr lang="en-US" dirty="0"/>
          </a:p>
        </p:txBody>
      </p:sp>
    </p:spTree>
    <p:extLst>
      <p:ext uri="{BB962C8B-B14F-4D97-AF65-F5344CB8AC3E}">
        <p14:creationId xmlns:p14="http://schemas.microsoft.com/office/powerpoint/2010/main" val="11633698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Instructor and Student</a:t>
            </a:r>
            <a:endParaRPr lang="en-US" dirty="0"/>
          </a:p>
        </p:txBody>
      </p:sp>
      <p:sp>
        <p:nvSpPr>
          <p:cNvPr id="2" name="Title 1"/>
          <p:cNvSpPr>
            <a:spLocks noGrp="1"/>
          </p:cNvSpPr>
          <p:nvPr>
            <p:ph type="title"/>
          </p:nvPr>
        </p:nvSpPr>
        <p:spPr/>
        <p:txBody>
          <a:bodyPr/>
          <a:lstStyle/>
          <a:p>
            <a:r>
              <a:rPr lang="en-US" dirty="0" smtClean="0"/>
              <a:t>The Whole Person</a:t>
            </a:r>
            <a:endParaRPr lang="en-US" dirty="0"/>
          </a:p>
        </p:txBody>
      </p:sp>
      <p:graphicFrame>
        <p:nvGraphicFramePr>
          <p:cNvPr id="4" name="Diagram 3"/>
          <p:cNvGraphicFramePr/>
          <p:nvPr>
            <p:extLst>
              <p:ext uri="{D42A27DB-BD31-4B8C-83A1-F6EECF244321}">
                <p14:modId xmlns:p14="http://schemas.microsoft.com/office/powerpoint/2010/main" val="3463493856"/>
              </p:ext>
            </p:extLst>
          </p:nvPr>
        </p:nvGraphicFramePr>
        <p:xfrm>
          <a:off x="1676400" y="2057400"/>
          <a:ext cx="5943600" cy="340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29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Preparing Yourself … Before Course Begins</a:t>
            </a:r>
          </a:p>
          <a:p>
            <a:r>
              <a:rPr lang="en-US" sz="3200" dirty="0" smtClean="0"/>
              <a:t>Preparing the Students … During the Course</a:t>
            </a:r>
          </a:p>
          <a:p>
            <a:r>
              <a:rPr lang="en-US" sz="3200" dirty="0" smtClean="0"/>
              <a:t>Reflection … After the Course Ends</a:t>
            </a:r>
            <a:endParaRPr lang="en-US" sz="3200" dirty="0"/>
          </a:p>
        </p:txBody>
      </p:sp>
      <p:sp>
        <p:nvSpPr>
          <p:cNvPr id="3" name="Title 2"/>
          <p:cNvSpPr>
            <a:spLocks noGrp="1"/>
          </p:cNvSpPr>
          <p:nvPr>
            <p:ph type="title"/>
          </p:nvPr>
        </p:nvSpPr>
        <p:spPr/>
        <p:txBody>
          <a:bodyPr/>
          <a:lstStyle/>
          <a:p>
            <a:r>
              <a:rPr lang="en-US" dirty="0" smtClean="0"/>
              <a:t>Action Steps</a:t>
            </a:r>
            <a:endParaRPr lang="en-US" dirty="0"/>
          </a:p>
        </p:txBody>
      </p:sp>
    </p:spTree>
    <p:extLst>
      <p:ext uri="{BB962C8B-B14F-4D97-AF65-F5344CB8AC3E}">
        <p14:creationId xmlns:p14="http://schemas.microsoft.com/office/powerpoint/2010/main" val="2170955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Self-Exploration</a:t>
            </a:r>
          </a:p>
          <a:p>
            <a:pPr lvl="1"/>
            <a:r>
              <a:rPr lang="en-US" dirty="0" smtClean="0"/>
              <a:t>DiPietro’s “Checklist of Assumptions” – Experience and Knowledge </a:t>
            </a:r>
          </a:p>
          <a:p>
            <a:pPr lvl="1"/>
            <a:r>
              <a:rPr lang="en-US" dirty="0" smtClean="0"/>
              <a:t>Gay’s Develop a “Cultural Knowledge Base” - Learn what you don’t know</a:t>
            </a:r>
            <a:endParaRPr lang="en-US" dirty="0"/>
          </a:p>
          <a:p>
            <a:pPr lvl="1"/>
            <a:endParaRPr lang="en-US" dirty="0" smtClean="0"/>
          </a:p>
          <a:p>
            <a:r>
              <a:rPr lang="en-US" dirty="0" smtClean="0"/>
              <a:t>Curriculum/Course Design</a:t>
            </a:r>
            <a:endParaRPr lang="en-US" dirty="0"/>
          </a:p>
          <a:p>
            <a:pPr lvl="1"/>
            <a:r>
              <a:rPr lang="en-US" dirty="0"/>
              <a:t>DiPietro’s “Checklist of Assumptions</a:t>
            </a:r>
            <a:r>
              <a:rPr lang="en-US" dirty="0" smtClean="0"/>
              <a:t>” – Experience and Knowledge/Identity and Viewpoint</a:t>
            </a:r>
            <a:endParaRPr lang="en-US" dirty="0"/>
          </a:p>
          <a:p>
            <a:pPr lvl="1"/>
            <a:r>
              <a:rPr lang="en-US" dirty="0"/>
              <a:t>Gay’s </a:t>
            </a:r>
            <a:r>
              <a:rPr lang="en-US" dirty="0" smtClean="0"/>
              <a:t>Designing Culturally Relevant Curricula – What materials do you use and why?  What are your goals and objectives for the course?</a:t>
            </a:r>
          </a:p>
          <a:p>
            <a:pPr marL="365760" lvl="1" indent="0">
              <a:buNone/>
            </a:pPr>
            <a:endParaRPr lang="en-US" dirty="0" smtClean="0"/>
          </a:p>
          <a:p>
            <a:r>
              <a:rPr lang="en-US" dirty="0"/>
              <a:t>Building Your Classroom</a:t>
            </a:r>
          </a:p>
          <a:p>
            <a:pPr lvl="1"/>
            <a:r>
              <a:rPr lang="en-US" dirty="0"/>
              <a:t>Gay’s “Building a Learning Community” – How can you help students to be successful?</a:t>
            </a:r>
          </a:p>
          <a:p>
            <a:endParaRPr lang="en-US" dirty="0"/>
          </a:p>
          <a:p>
            <a:pPr marL="365760" lvl="1" indent="0">
              <a:buNone/>
            </a:pPr>
            <a:endParaRPr lang="en-US" dirty="0"/>
          </a:p>
          <a:p>
            <a:pPr lvl="1"/>
            <a:endParaRPr lang="en-US" dirty="0"/>
          </a:p>
          <a:p>
            <a:pPr marL="365760" lvl="1" indent="0">
              <a:buNone/>
            </a:pPr>
            <a:endParaRPr lang="en-US" dirty="0"/>
          </a:p>
        </p:txBody>
      </p:sp>
      <p:sp>
        <p:nvSpPr>
          <p:cNvPr id="3" name="Title 2"/>
          <p:cNvSpPr>
            <a:spLocks noGrp="1"/>
          </p:cNvSpPr>
          <p:nvPr>
            <p:ph type="title"/>
          </p:nvPr>
        </p:nvSpPr>
        <p:spPr/>
        <p:txBody>
          <a:bodyPr/>
          <a:lstStyle/>
          <a:p>
            <a:r>
              <a:rPr lang="en-US" dirty="0" smtClean="0"/>
              <a:t>Before Course Begins</a:t>
            </a:r>
            <a:endParaRPr lang="en-US" dirty="0"/>
          </a:p>
        </p:txBody>
      </p:sp>
    </p:spTree>
    <p:extLst>
      <p:ext uri="{BB962C8B-B14F-4D97-AF65-F5344CB8AC3E}">
        <p14:creationId xmlns:p14="http://schemas.microsoft.com/office/powerpoint/2010/main" val="3947519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emplate>
  <TotalTime>290</TotalTime>
  <Words>1247</Words>
  <Application>Microsoft Office PowerPoint</Application>
  <PresentationFormat>On-screen Show (4:3)</PresentationFormat>
  <Paragraphs>148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The Culturally Inclusive &amp; Responsive Classroom</vt:lpstr>
      <vt:lpstr>Why Is this Important?</vt:lpstr>
      <vt:lpstr>Why Create an Inclusive Environment?</vt:lpstr>
      <vt:lpstr>The Big Five</vt:lpstr>
      <vt:lpstr>Culture</vt:lpstr>
      <vt:lpstr>Expanding the Definition</vt:lpstr>
      <vt:lpstr>The Whole Person</vt:lpstr>
      <vt:lpstr>Action Steps</vt:lpstr>
      <vt:lpstr>Before Course Begins</vt:lpstr>
      <vt:lpstr>During the Course</vt:lpstr>
      <vt:lpstr>The Online Environment</vt:lpstr>
      <vt:lpstr>The Online Environment</vt:lpstr>
      <vt:lpstr>Something to Think About</vt:lpstr>
      <vt:lpstr>Something to Think About</vt:lpstr>
      <vt:lpstr>Cross-Cultural Communications</vt:lpstr>
      <vt:lpstr>After the Course</vt:lpstr>
      <vt:lpstr>References</vt:lpstr>
      <vt:lpstr>Additional resources</vt:lpstr>
      <vt:lpstr>Thank You &amp; Contact Information</vt:lpstr>
    </vt:vector>
  </TitlesOfParts>
  <Company>Eastern Connecticut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Inclusive Classroom</dc:title>
  <dc:creator>coopert</dc:creator>
  <cp:lastModifiedBy>Jackson, Wes</cp:lastModifiedBy>
  <cp:revision>23</cp:revision>
  <cp:lastPrinted>2015-05-28T10:17:36Z</cp:lastPrinted>
  <dcterms:created xsi:type="dcterms:W3CDTF">2015-05-26T16:02:06Z</dcterms:created>
  <dcterms:modified xsi:type="dcterms:W3CDTF">2015-06-08T15:13:38Z</dcterms:modified>
</cp:coreProperties>
</file>